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2" r:id="rId3"/>
    <p:sldId id="263" r:id="rId4"/>
    <p:sldId id="265"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p:scale>
          <a:sx n="80" d="100"/>
          <a:sy n="80" d="100"/>
        </p:scale>
        <p:origin x="1710"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C24539-6AB5-3B73-73B9-DAB75460F5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657C2675-D7E0-61C6-10F9-A00E9B3E7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11D4C75-9033-3B26-7CAB-F6A8577FA656}"/>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5" name="Footer Placeholder 4">
            <a:extLst>
              <a:ext uri="{FF2B5EF4-FFF2-40B4-BE49-F238E27FC236}">
                <a16:creationId xmlns:a16="http://schemas.microsoft.com/office/drawing/2014/main" id="{DDE2EF18-5BFF-382F-CD55-888972721AB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42B8EC2-7DE2-63FB-D5CE-D169A9E2219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652564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7FFD10-24EB-7CFA-3B54-6A5A6AB72F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377206-F3D1-74AE-E286-16589BFBD5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CF67F3-62B4-DD70-5B0F-8C2049FB4780}"/>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5" name="Footer Placeholder 4">
            <a:extLst>
              <a:ext uri="{FF2B5EF4-FFF2-40B4-BE49-F238E27FC236}">
                <a16:creationId xmlns:a16="http://schemas.microsoft.com/office/drawing/2014/main" id="{BB0081C7-4C66-1AEE-2992-94A58C93AE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024DAB-2F3D-46C2-8B1A-06792134419F}"/>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439225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99E40C-B90D-83DF-5223-CEE2F86D19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2B1918-4C42-3267-343D-19AB3E0F393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BE269E-634D-ECFE-1645-C397F7A8A23A}"/>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5" name="Footer Placeholder 4">
            <a:extLst>
              <a:ext uri="{FF2B5EF4-FFF2-40B4-BE49-F238E27FC236}">
                <a16:creationId xmlns:a16="http://schemas.microsoft.com/office/drawing/2014/main" id="{9B02FD9C-563F-14ED-7290-896277099EE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0D5B6A-DDDD-3A13-C868-7479CE4411CC}"/>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9383337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841A9-0840-FFF5-12DC-58D1FB3E0E9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D5F08AC-0589-D151-A25A-33D6EFAE587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93A9155-BD52-82BF-BDBD-87E8BA6F4432}"/>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5" name="Footer Placeholder 4">
            <a:extLst>
              <a:ext uri="{FF2B5EF4-FFF2-40B4-BE49-F238E27FC236}">
                <a16:creationId xmlns:a16="http://schemas.microsoft.com/office/drawing/2014/main" id="{57C049D2-5AA6-9F0E-182B-83AE133E4E0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A4E966E-F820-0DD2-88FF-262BDC1FF5EC}"/>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240215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F2D5-3BFA-A38A-EAAE-9436A4409C0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E0C4F56-8BCB-073C-DCBA-423ABB4905C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A8055C4-DB0D-7F89-CD99-9B03CE187AD5}"/>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5" name="Footer Placeholder 4">
            <a:extLst>
              <a:ext uri="{FF2B5EF4-FFF2-40B4-BE49-F238E27FC236}">
                <a16:creationId xmlns:a16="http://schemas.microsoft.com/office/drawing/2014/main" id="{C6640504-F607-3A2C-EBCD-FA2B3F18390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EF20F3-9A40-E6C7-2299-17895D1A7B8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28829845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4520A-FD03-81C3-37BD-31CD2F1B4BF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6EB57DC-CDF2-D7F4-0EFA-BD54DFD8D7E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D008CEC-4BD7-78FC-180F-5E6C36C7B61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F988677-063C-F034-C5DC-962893C2438D}"/>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6" name="Footer Placeholder 5">
            <a:extLst>
              <a:ext uri="{FF2B5EF4-FFF2-40B4-BE49-F238E27FC236}">
                <a16:creationId xmlns:a16="http://schemas.microsoft.com/office/drawing/2014/main" id="{DA4294F5-41C1-4483-4FD6-2BE424034B4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AC44BC-FA85-8C01-80A4-25F98A61AF58}"/>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614597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D486DC-0BD4-3F30-8C79-5CC206E50BB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A1BFB7-FC9F-5A2C-4BF5-E224E42EAD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53056-E37F-C76A-5B98-27DC97BE9A1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6B40970-8AD7-0D08-5E93-91E9CDB949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71E3E2-15E3-202F-9D14-70E539CFCC2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8E08E4A-74D7-0A18-B0BA-64C3144609A0}"/>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8" name="Footer Placeholder 7">
            <a:extLst>
              <a:ext uri="{FF2B5EF4-FFF2-40B4-BE49-F238E27FC236}">
                <a16:creationId xmlns:a16="http://schemas.microsoft.com/office/drawing/2014/main" id="{EA8E1756-E922-372A-D586-08152BD26D1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9EE3917-5F14-3126-B39E-842B21C29806}"/>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1106125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37C90-865D-76C2-2078-6117870729B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19F37A6-EC63-C975-6E91-649323A16788}"/>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4" name="Footer Placeholder 3">
            <a:extLst>
              <a:ext uri="{FF2B5EF4-FFF2-40B4-BE49-F238E27FC236}">
                <a16:creationId xmlns:a16="http://schemas.microsoft.com/office/drawing/2014/main" id="{CFE4CF67-9070-E3AB-8DC3-03CF09306FA9}"/>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7B00E53-2CF5-8216-380C-069756BBBEA9}"/>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3502200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F475D62-4DFF-FA6A-26D9-A7195A30D0BF}"/>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3" name="Footer Placeholder 2">
            <a:extLst>
              <a:ext uri="{FF2B5EF4-FFF2-40B4-BE49-F238E27FC236}">
                <a16:creationId xmlns:a16="http://schemas.microsoft.com/office/drawing/2014/main" id="{0ECEABAD-3E15-8133-DE53-9AA87AD4E6C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D18F549-37C0-BB61-A1FE-CDA844C60D65}"/>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495159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B51EC-F831-D514-AEFE-750A661AF3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26A4459-38A6-7502-E069-2280C15BE2F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AA7C4FE-9B87-E346-47F4-3096B8518B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55F5843-3F99-55FE-786C-42D3CD2FEBA2}"/>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6" name="Footer Placeholder 5">
            <a:extLst>
              <a:ext uri="{FF2B5EF4-FFF2-40B4-BE49-F238E27FC236}">
                <a16:creationId xmlns:a16="http://schemas.microsoft.com/office/drawing/2014/main" id="{0DD4C8A0-30A1-B8B9-6F19-664A96ABF0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CECB9F-983B-60B9-D147-45B728680721}"/>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567823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F719B4-B304-4191-9424-8A7A1C4042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821A769-2021-37AE-BE84-A42DDE33BA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AB1DA13D-2AAB-3D8A-ADC0-872F7D427C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10F74B-2574-8F26-0FEF-4345726FEEE6}"/>
              </a:ext>
            </a:extLst>
          </p:cNvPr>
          <p:cNvSpPr>
            <a:spLocks noGrp="1"/>
          </p:cNvSpPr>
          <p:nvPr>
            <p:ph type="dt" sz="half" idx="10"/>
          </p:nvPr>
        </p:nvSpPr>
        <p:spPr/>
        <p:txBody>
          <a:bodyPr/>
          <a:lstStyle/>
          <a:p>
            <a:fld id="{31E01ACE-7B12-4325-A922-9E067472B817}" type="datetimeFigureOut">
              <a:rPr lang="en-GB" smtClean="0"/>
              <a:t>19/04/2026</a:t>
            </a:fld>
            <a:endParaRPr lang="en-GB"/>
          </a:p>
        </p:txBody>
      </p:sp>
      <p:sp>
        <p:nvSpPr>
          <p:cNvPr id="6" name="Footer Placeholder 5">
            <a:extLst>
              <a:ext uri="{FF2B5EF4-FFF2-40B4-BE49-F238E27FC236}">
                <a16:creationId xmlns:a16="http://schemas.microsoft.com/office/drawing/2014/main" id="{F88B40F5-524B-FAD6-B97D-61CA29E0A4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C9B9E86-7CCA-39AD-B0BB-3BD941DAEB2F}"/>
              </a:ext>
            </a:extLst>
          </p:cNvPr>
          <p:cNvSpPr>
            <a:spLocks noGrp="1"/>
          </p:cNvSpPr>
          <p:nvPr>
            <p:ph type="sldNum" sz="quarter" idx="12"/>
          </p:nvPr>
        </p:nvSpPr>
        <p:spPr/>
        <p:txBody>
          <a:bodyPr/>
          <a:lstStyle/>
          <a:p>
            <a:fld id="{3F83FFAD-C263-492C-AD2F-77F3F906D64C}" type="slidenum">
              <a:rPr lang="en-GB" smtClean="0"/>
              <a:t>‹#›</a:t>
            </a:fld>
            <a:endParaRPr lang="en-GB"/>
          </a:p>
        </p:txBody>
      </p:sp>
    </p:spTree>
    <p:extLst>
      <p:ext uri="{BB962C8B-B14F-4D97-AF65-F5344CB8AC3E}">
        <p14:creationId xmlns:p14="http://schemas.microsoft.com/office/powerpoint/2010/main" val="796132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AD197A7-382E-D631-F793-CE0C4459E0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2E8C05D-CE4A-6975-97DB-607038FB93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81421E-9F68-01BC-4D3B-5D3D8EE5B2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1E01ACE-7B12-4325-A922-9E067472B817}" type="datetimeFigureOut">
              <a:rPr lang="en-GB" smtClean="0"/>
              <a:t>19/04/2026</a:t>
            </a:fld>
            <a:endParaRPr lang="en-GB"/>
          </a:p>
        </p:txBody>
      </p:sp>
      <p:sp>
        <p:nvSpPr>
          <p:cNvPr id="5" name="Footer Placeholder 4">
            <a:extLst>
              <a:ext uri="{FF2B5EF4-FFF2-40B4-BE49-F238E27FC236}">
                <a16:creationId xmlns:a16="http://schemas.microsoft.com/office/drawing/2014/main" id="{85C44129-1BD8-8ECA-2D0C-6AD8899505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3F49698-C478-078D-4608-7429694655B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83FFAD-C263-492C-AD2F-77F3F906D64C}" type="slidenum">
              <a:rPr lang="en-GB" smtClean="0"/>
              <a:t>‹#›</a:t>
            </a:fld>
            <a:endParaRPr lang="en-GB"/>
          </a:p>
        </p:txBody>
      </p:sp>
    </p:spTree>
    <p:extLst>
      <p:ext uri="{BB962C8B-B14F-4D97-AF65-F5344CB8AC3E}">
        <p14:creationId xmlns:p14="http://schemas.microsoft.com/office/powerpoint/2010/main" val="2335998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8CA6655C-CC30-44EF-B1DD-EC07CE3CD43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76612" y="201529"/>
            <a:ext cx="3438775" cy="69314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927A2A4F-90F0-F3E0-60B5-8AF43E5A30FB}"/>
              </a:ext>
            </a:extLst>
          </p:cNvPr>
          <p:cNvSpPr txBox="1"/>
          <p:nvPr/>
        </p:nvSpPr>
        <p:spPr>
          <a:xfrm>
            <a:off x="0" y="2413337"/>
            <a:ext cx="12191999" cy="1692771"/>
          </a:xfrm>
          <a:prstGeom prst="rect">
            <a:avLst/>
          </a:prstGeom>
          <a:noFill/>
        </p:spPr>
        <p:txBody>
          <a:bodyPr wrap="square" rtlCol="0">
            <a:spAutoFit/>
          </a:bodyPr>
          <a:lstStyle/>
          <a:p>
            <a:pPr algn="ctr"/>
            <a:r>
              <a:rPr lang="en-GB" sz="4400" b="1" dirty="0"/>
              <a:t>Bible Reading </a:t>
            </a:r>
          </a:p>
          <a:p>
            <a:pPr algn="ctr"/>
            <a:r>
              <a:rPr lang="en-GB" sz="6000" dirty="0"/>
              <a:t>James (</a:t>
            </a:r>
            <a:r>
              <a:rPr lang="pa-IN" sz="5400" dirty="0"/>
              <a:t>ਯਾਕੂਬ</a:t>
            </a:r>
            <a:r>
              <a:rPr lang="en-GB" sz="5400" dirty="0"/>
              <a:t>)</a:t>
            </a:r>
            <a:r>
              <a:rPr lang="en-GB" dirty="0"/>
              <a:t> </a:t>
            </a:r>
            <a:r>
              <a:rPr lang="en-GB" sz="5400" dirty="0"/>
              <a:t>4:1-5</a:t>
            </a:r>
          </a:p>
        </p:txBody>
      </p:sp>
    </p:spTree>
    <p:extLst>
      <p:ext uri="{BB962C8B-B14F-4D97-AF65-F5344CB8AC3E}">
        <p14:creationId xmlns:p14="http://schemas.microsoft.com/office/powerpoint/2010/main" val="3485887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700564-E465-0F82-972B-48C565C062CC}"/>
            </a:ext>
          </a:extLst>
        </p:cNvPr>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3F7E87A6-3121-4FFC-58F5-FEB096B051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19209" y="96245"/>
            <a:ext cx="3153582" cy="63566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9D93BCAA-B191-7736-A124-2CA6EB033457}"/>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4" name="TextBox 3">
            <a:extLst>
              <a:ext uri="{FF2B5EF4-FFF2-40B4-BE49-F238E27FC236}">
                <a16:creationId xmlns:a16="http://schemas.microsoft.com/office/drawing/2014/main" id="{212C6E35-EFBE-0C6B-9F41-1859960AF06C}"/>
              </a:ext>
            </a:extLst>
          </p:cNvPr>
          <p:cNvSpPr txBox="1"/>
          <p:nvPr/>
        </p:nvSpPr>
        <p:spPr>
          <a:xfrm>
            <a:off x="204716" y="638140"/>
            <a:ext cx="11987284" cy="6693564"/>
          </a:xfrm>
          <a:prstGeom prst="rect">
            <a:avLst/>
          </a:prstGeom>
          <a:noFill/>
        </p:spPr>
        <p:txBody>
          <a:bodyPr wrap="square">
            <a:spAutoFit/>
          </a:bodyPr>
          <a:lstStyle/>
          <a:p>
            <a:pPr>
              <a:lnSpc>
                <a:spcPct val="107000"/>
              </a:lnSpc>
              <a:spcAft>
                <a:spcPts val="800"/>
              </a:spcAft>
              <a:buNone/>
            </a:pPr>
            <a:r>
              <a:rPr lang="en-GB" sz="3200" b="1" u="sng"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 Where do wars come from?</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spcAft>
                <a:spcPts val="800"/>
              </a:spcAft>
              <a:buFont typeface="Symbol" panose="05050102010706020507" pitchFamily="18" charset="2"/>
              <a:buChar char=""/>
              <a:tabLst>
                <a:tab pos="457200" algn="l"/>
              </a:tabLst>
            </a:pP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Root of the wars – James 4:1-2 </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spcAft>
                <a:spcPts val="800"/>
              </a:spcAft>
              <a:buFont typeface="Symbol" panose="05050102010706020507" pitchFamily="18" charset="2"/>
              <a:buChar char=""/>
              <a:tabLst>
                <a:tab pos="457200" algn="l"/>
              </a:tabLst>
            </a:pP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Bible does not promise there will not be wars (Matt 24:7-8)</a:t>
            </a:r>
          </a:p>
          <a:p>
            <a:pPr lvl="0">
              <a:spcAft>
                <a:spcPts val="800"/>
              </a:spcAft>
              <a:tabLst>
                <a:tab pos="457200" algn="l"/>
              </a:tabLst>
            </a:pPr>
            <a:endParaRPr lang="en-GB" sz="3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en-GB" sz="3200" b="1" u="sng"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(2) What about Old Testament wars? </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Deuteronomy 7:16 speaks of destroying and killing other nations, why?</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Israel was a </a:t>
            </a:r>
            <a:r>
              <a:rPr lang="en-GB" sz="2800" i="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theocracy</a:t>
            </a: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 a nation under God. They represented God and were to be a light to the nation and God’s instrument of punishment</a:t>
            </a:r>
            <a:r>
              <a:rPr lang="en-GB" sz="2800" dirty="0">
                <a:solidFill>
                  <a:srgbClr val="3333FF"/>
                </a:solidFill>
                <a:latin typeface="Calibri" panose="020F0502020204030204" pitchFamily="34" charset="0"/>
                <a:ea typeface="Times New Roman" panose="02020603050405020304" pitchFamily="18" charset="0"/>
                <a:cs typeface="Arial" panose="020B0604020202020204" pitchFamily="34" charset="0"/>
              </a:rPr>
              <a:t>. God was always merciful to those who repented (Lot, Rahab, Ruth)</a:t>
            </a:r>
            <a:endPar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endParaRPr>
          </a:p>
          <a:p>
            <a:pPr marL="342900" lvl="0" indent="-342900">
              <a:lnSpc>
                <a:spcPct val="107000"/>
              </a:lnSpc>
              <a:buFont typeface="Symbol" panose="05050102010706020507" pitchFamily="18" charset="2"/>
              <a:buChar char=""/>
            </a:pP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But if Israel sinned God punished them through other nations. </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In the New Testament there is no nation under God, but the church are God’s people and are never to use force to spread gospel (Gal 6:16, 1 Peter 2:4-10, Matthew 26:52-53) </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457200">
              <a:lnSpc>
                <a:spcPct val="107000"/>
              </a:lnSpc>
              <a:spcAft>
                <a:spcPts val="800"/>
              </a:spcAft>
              <a:buNone/>
            </a:pPr>
            <a:r>
              <a:rPr lang="en-GB" sz="2800" dirty="0">
                <a:solidFill>
                  <a:srgbClr val="000000"/>
                </a:solidFill>
                <a:effectLst/>
                <a:latin typeface="Times New Roman" panose="02020603050405020304" pitchFamily="18" charset="0"/>
                <a:ea typeface="Times New Roman" panose="02020603050405020304" pitchFamily="18" charset="0"/>
                <a:cs typeface="Arial" panose="020B0604020202020204" pitchFamily="34" charset="0"/>
              </a:rPr>
              <a:t> </a:t>
            </a:r>
            <a:endParaRPr lang="en-GB"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5681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5" end="5"/>
                                            </p:txEl>
                                          </p:spTgt>
                                        </p:tgtEl>
                                        <p:attrNameLst>
                                          <p:attrName>style.visibility</p:attrName>
                                        </p:attrNameLst>
                                      </p:cBhvr>
                                      <p:to>
                                        <p:strVal val="visible"/>
                                      </p:to>
                                    </p:set>
                                    <p:anim calcmode="lin" valueType="num">
                                      <p:cBhvr additive="base">
                                        <p:cTn id="31"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 calcmode="lin" valueType="num">
                                      <p:cBhvr additive="base">
                                        <p:cTn id="37"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 calcmode="lin" valueType="num">
                                      <p:cBhvr additive="base">
                                        <p:cTn id="43"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8" end="8"/>
                                            </p:txEl>
                                          </p:spTgt>
                                        </p:tgtEl>
                                        <p:attrNameLst>
                                          <p:attrName>style.visibility</p:attrName>
                                        </p:attrNameLst>
                                      </p:cBhvr>
                                      <p:to>
                                        <p:strVal val="visible"/>
                                      </p:to>
                                    </p:set>
                                    <p:anim calcmode="lin" valueType="num">
                                      <p:cBhvr additive="base">
                                        <p:cTn id="49"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201F61-5D25-131D-2BE0-E642AA950386}"/>
            </a:ext>
          </a:extLst>
        </p:cNvPr>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D6864657-40E0-B788-DBAA-5C719BB3F5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77098" y="132340"/>
            <a:ext cx="3237803" cy="65263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FA50295-3096-824F-CDBA-BCF96734FC85}"/>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4" name="TextBox 3">
            <a:extLst>
              <a:ext uri="{FF2B5EF4-FFF2-40B4-BE49-F238E27FC236}">
                <a16:creationId xmlns:a16="http://schemas.microsoft.com/office/drawing/2014/main" id="{7C3EDD89-191B-798A-C067-59FCABA5C74F}"/>
              </a:ext>
            </a:extLst>
          </p:cNvPr>
          <p:cNvSpPr txBox="1"/>
          <p:nvPr/>
        </p:nvSpPr>
        <p:spPr>
          <a:xfrm>
            <a:off x="102357" y="760913"/>
            <a:ext cx="11987284" cy="5967916"/>
          </a:xfrm>
          <a:prstGeom prst="rect">
            <a:avLst/>
          </a:prstGeom>
          <a:noFill/>
        </p:spPr>
        <p:txBody>
          <a:bodyPr wrap="square">
            <a:spAutoFit/>
          </a:bodyPr>
          <a:lstStyle/>
          <a:p>
            <a:pPr>
              <a:lnSpc>
                <a:spcPct val="107000"/>
              </a:lnSpc>
              <a:spcAft>
                <a:spcPts val="800"/>
              </a:spcAft>
              <a:buNone/>
            </a:pPr>
            <a:r>
              <a:rPr lang="en-GB" sz="3200" b="1" u="sng"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(3) What is the </a:t>
            </a:r>
            <a:r>
              <a:rPr lang="en-GB" sz="3200" b="1" u="sng" dirty="0">
                <a:solidFill>
                  <a:srgbClr val="000000"/>
                </a:solidFill>
                <a:latin typeface="Calibri" panose="020F0502020204030204" pitchFamily="34" charset="0"/>
                <a:ea typeface="Times New Roman" panose="02020603050405020304" pitchFamily="18" charset="0"/>
                <a:cs typeface="Arial" panose="020B0604020202020204" pitchFamily="34" charset="0"/>
              </a:rPr>
              <a:t>Just War theory?</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32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Romans 12 speaks of us as </a:t>
            </a:r>
            <a:r>
              <a:rPr lang="en-GB" sz="3200" i="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individuals</a:t>
            </a:r>
            <a:r>
              <a:rPr lang="en-GB" sz="32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 and part of church. How we are to do personal relationships</a:t>
            </a:r>
            <a:endParaRPr lang="en-GB" sz="24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32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Romans 13 speaks of our role as citizens of a nations. Authorities are appointed by God and if crimes are committed, they can punish citizens to keep law and order. </a:t>
            </a:r>
            <a:endParaRPr lang="en-GB" sz="24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32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We can’t take personal revenge on criminals but are to love them and pray for them, but the government can carry out justice and punish (Romans 13:1-4). </a:t>
            </a:r>
            <a:endParaRPr lang="en-GB" sz="24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32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If God allows the use of punishment to keep law and order, then a nation should be able to defend itself by the use of force if attacked. </a:t>
            </a:r>
            <a:endParaRPr lang="en-GB" sz="24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980360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additive="base">
                                        <p:cTn id="7"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2" end="2"/>
                                            </p:txEl>
                                          </p:spTgt>
                                        </p:tgtEl>
                                        <p:attrNameLst>
                                          <p:attrName>style.visibility</p:attrName>
                                        </p:attrNameLst>
                                      </p:cBhvr>
                                      <p:to>
                                        <p:strVal val="visible"/>
                                      </p:to>
                                    </p:set>
                                    <p:anim calcmode="lin" valueType="num">
                                      <p:cBhvr additive="base">
                                        <p:cTn id="13"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4" end="4"/>
                                            </p:txEl>
                                          </p:spTgt>
                                        </p:tgtEl>
                                        <p:attrNameLst>
                                          <p:attrName>style.visibility</p:attrName>
                                        </p:attrNameLst>
                                      </p:cBhvr>
                                      <p:to>
                                        <p:strVal val="visible"/>
                                      </p:to>
                                    </p:set>
                                    <p:anim calcmode="lin" valueType="num">
                                      <p:cBhvr additive="base">
                                        <p:cTn id="25"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511AB-6524-6FD7-34FE-311783B9E066}"/>
            </a:ext>
          </a:extLst>
        </p:cNvPr>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23BDE464-1D78-1C44-7830-CCBBBB4202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13044" y="72189"/>
            <a:ext cx="2765912" cy="557519"/>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64266D14-7245-C8F4-CD81-DCDE060CA3AE}"/>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4" name="TextBox 3">
            <a:extLst>
              <a:ext uri="{FF2B5EF4-FFF2-40B4-BE49-F238E27FC236}">
                <a16:creationId xmlns:a16="http://schemas.microsoft.com/office/drawing/2014/main" id="{CD5771EC-DB5D-0231-AC5D-3A058AECB32D}"/>
              </a:ext>
            </a:extLst>
          </p:cNvPr>
          <p:cNvSpPr txBox="1"/>
          <p:nvPr/>
        </p:nvSpPr>
        <p:spPr>
          <a:xfrm>
            <a:off x="204716" y="577982"/>
            <a:ext cx="11987284" cy="6885988"/>
          </a:xfrm>
          <a:prstGeom prst="rect">
            <a:avLst/>
          </a:prstGeom>
          <a:noFill/>
        </p:spPr>
        <p:txBody>
          <a:bodyPr wrap="square">
            <a:spAutoFit/>
          </a:bodyPr>
          <a:lstStyle/>
          <a:p>
            <a:pPr marL="342900" lvl="0" indent="-342900">
              <a:lnSpc>
                <a:spcPct val="107000"/>
              </a:lnSpc>
              <a:buFont typeface="Symbol" panose="05050102010706020507" pitchFamily="18" charset="2"/>
              <a:buChar char=""/>
            </a:pP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There needs to be a </a:t>
            </a:r>
            <a:r>
              <a:rPr lang="en-GB" sz="2800" i="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just</a:t>
            </a: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 reason for war, so we believe in the “Just War Theory” </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GB" sz="2800"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Jesus came across soldiers but did not condemn their profession and Bible does not condemn them anywhere (Matthew 8:5-13, Luke 3:14, Ephesians 6:13-17, 2 Tim2:3)</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buNone/>
            </a:pPr>
            <a:r>
              <a:rPr lang="en-GB" sz="900" dirty="0">
                <a:effectLst/>
                <a:latin typeface="Times New Roman" panose="02020603050405020304" pitchFamily="18" charset="0"/>
                <a:ea typeface="Times New Roman" panose="02020603050405020304" pitchFamily="18" charset="0"/>
                <a:cs typeface="Arial" panose="020B0604020202020204" pitchFamily="34" charset="0"/>
              </a:rPr>
              <a:t> </a:t>
            </a:r>
            <a:r>
              <a:rPr lang="en-GB" sz="3200" b="1"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What is a “Just War”?</a:t>
            </a:r>
            <a:endParaRPr lang="en-GB" sz="2000" dirty="0">
              <a:effectLst/>
              <a:latin typeface="Calibri" panose="020F0502020204030204" pitchFamily="34" charset="0"/>
              <a:ea typeface="Calibri" panose="020F0502020204030204" pitchFamily="34" charset="0"/>
              <a:cs typeface="Arial" panose="020B0604020202020204" pitchFamily="34" charset="0"/>
            </a:endParaRPr>
          </a:p>
          <a:p>
            <a:pPr marL="228600" indent="228600">
              <a:lnSpc>
                <a:spcPct val="107000"/>
              </a:lnSpc>
              <a:spcAft>
                <a:spcPts val="800"/>
              </a:spcAft>
              <a:buNone/>
            </a:pPr>
            <a:r>
              <a:rPr lang="en-GB" sz="2800" b="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It says the following : </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914400">
              <a:lnSpc>
                <a:spcPct val="107000"/>
              </a:lnSpc>
              <a:spcAft>
                <a:spcPts val="800"/>
              </a:spcAft>
              <a:buNone/>
            </a:pPr>
            <a:r>
              <a:rPr lang="en-GB" sz="2800" b="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(1) Always avoid war - </a:t>
            </a:r>
            <a:r>
              <a:rPr lang="en-GB" sz="2400" kern="12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Use diplomacy and legal action, avoid it at all cost</a:t>
            </a:r>
            <a:endParaRPr lang="en-GB" sz="20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914400">
              <a:lnSpc>
                <a:spcPct val="107000"/>
              </a:lnSpc>
              <a:spcAft>
                <a:spcPts val="800"/>
              </a:spcAft>
              <a:buNone/>
            </a:pPr>
            <a:r>
              <a:rPr lang="en-GB" sz="2800" b="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(2) A just war is fought for a just cause</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914400">
              <a:lnSpc>
                <a:spcPct val="107000"/>
              </a:lnSpc>
              <a:spcAft>
                <a:spcPts val="800"/>
              </a:spcAft>
              <a:buNone/>
            </a:pPr>
            <a:r>
              <a:rPr lang="en-GB" sz="2800" b="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(3) A just war can only be declared by legitimate governments</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914400">
              <a:lnSpc>
                <a:spcPct val="107000"/>
              </a:lnSpc>
              <a:spcAft>
                <a:spcPts val="800"/>
              </a:spcAft>
              <a:buNone/>
            </a:pPr>
            <a:r>
              <a:rPr lang="en-GB" sz="2800" b="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(4) A just war seeks wise goals</a:t>
            </a:r>
            <a:endParaRPr lang="en-GB" sz="2000" dirty="0">
              <a:solidFill>
                <a:srgbClr val="3333FF"/>
              </a:solidFill>
              <a:effectLst/>
              <a:latin typeface="Calibri" panose="020F0502020204030204" pitchFamily="34" charset="0"/>
              <a:ea typeface="Calibri" panose="020F0502020204030204" pitchFamily="34" charset="0"/>
              <a:cs typeface="Arial" panose="020B0604020202020204" pitchFamily="34" charset="0"/>
            </a:endParaRPr>
          </a:p>
          <a:p>
            <a:pPr marL="914400">
              <a:lnSpc>
                <a:spcPct val="107000"/>
              </a:lnSpc>
              <a:spcAft>
                <a:spcPts val="800"/>
              </a:spcAft>
              <a:buNone/>
            </a:pPr>
            <a:r>
              <a:rPr lang="en-GB" sz="2800" b="1" kern="1200" dirty="0">
                <a:solidFill>
                  <a:srgbClr val="3333FF"/>
                </a:solidFill>
                <a:effectLst/>
                <a:latin typeface="Calibri" panose="020F0502020204030204" pitchFamily="34" charset="0"/>
                <a:ea typeface="Times New Roman" panose="02020603050405020304" pitchFamily="18" charset="0"/>
                <a:cs typeface="Arial" panose="020B0604020202020204" pitchFamily="34" charset="0"/>
              </a:rPr>
              <a:t>(5) A just war uses moral means - </a:t>
            </a:r>
            <a:r>
              <a:rPr lang="en-GB" sz="2400" kern="1200" dirty="0">
                <a:solidFill>
                  <a:srgbClr val="FF0000"/>
                </a:solidFill>
                <a:effectLst/>
                <a:latin typeface="Calibri" panose="020F0502020204030204" pitchFamily="34" charset="0"/>
                <a:ea typeface="Times New Roman" panose="02020603050405020304" pitchFamily="18" charset="0"/>
                <a:cs typeface="Arial" panose="020B0604020202020204" pitchFamily="34" charset="0"/>
              </a:rPr>
              <a:t>Should not use excessive force, never nuclear weapons or chemical warfare</a:t>
            </a:r>
            <a:endParaRPr lang="en-GB" sz="2000" dirty="0">
              <a:solidFill>
                <a:srgbClr val="FF0000"/>
              </a:solidFill>
              <a:effectLst/>
              <a:latin typeface="Calibri" panose="020F0502020204030204" pitchFamily="34" charset="0"/>
              <a:ea typeface="Calibri" panose="020F0502020204030204" pitchFamily="34" charset="0"/>
              <a:cs typeface="Arial" panose="020B0604020202020204" pitchFamily="34" charset="0"/>
            </a:endParaRPr>
          </a:p>
          <a:p>
            <a:pPr marL="228600">
              <a:lnSpc>
                <a:spcPct val="107000"/>
              </a:lnSpc>
              <a:spcAft>
                <a:spcPts val="800"/>
              </a:spcAft>
              <a:buNone/>
            </a:pPr>
            <a:r>
              <a:rPr lang="en-GB" sz="28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a:t>
            </a:r>
            <a:endParaRPr lang="en-GB" sz="20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407700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 calcmode="lin" valueType="num">
                                      <p:cBhvr additive="base">
                                        <p:cTn id="13"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 calcmode="lin" valueType="num">
                                      <p:cBhvr additive="base">
                                        <p:cTn id="19"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 calcmode="lin" valueType="num">
                                      <p:cBhvr additive="base">
                                        <p:cTn id="31"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 calcmode="lin" valueType="num">
                                      <p:cBhvr additive="base">
                                        <p:cTn id="3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4">
                                            <p:txEl>
                                              <p:pRg st="6" end="6"/>
                                            </p:txEl>
                                          </p:spTgt>
                                        </p:tgtEl>
                                        <p:attrNameLst>
                                          <p:attrName>style.visibility</p:attrName>
                                        </p:attrNameLst>
                                      </p:cBhvr>
                                      <p:to>
                                        <p:strVal val="visible"/>
                                      </p:to>
                                    </p:set>
                                    <p:anim calcmode="lin" valueType="num">
                                      <p:cBhvr additive="base">
                                        <p:cTn id="43"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4">
                                            <p:txEl>
                                              <p:pRg st="7" end="7"/>
                                            </p:txEl>
                                          </p:spTgt>
                                        </p:tgtEl>
                                        <p:attrNameLst>
                                          <p:attrName>style.visibility</p:attrName>
                                        </p:attrNameLst>
                                      </p:cBhvr>
                                      <p:to>
                                        <p:strVal val="visible"/>
                                      </p:to>
                                    </p:set>
                                    <p:anim calcmode="lin" valueType="num">
                                      <p:cBhvr additive="base">
                                        <p:cTn id="49"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4">
                                            <p:txEl>
                                              <p:pRg st="8" end="8"/>
                                            </p:txEl>
                                          </p:spTgt>
                                        </p:tgtEl>
                                        <p:attrNameLst>
                                          <p:attrName>style.visibility</p:attrName>
                                        </p:attrNameLst>
                                      </p:cBhvr>
                                      <p:to>
                                        <p:strVal val="visible"/>
                                      </p:to>
                                    </p:set>
                                    <p:anim calcmode="lin" valueType="num">
                                      <p:cBhvr additive="base">
                                        <p:cTn id="55" dur="500" fill="hold"/>
                                        <p:tgtEl>
                                          <p:spTgt spid="4">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4">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51F0E5-3916-D4FE-59BF-5A118E990254}"/>
            </a:ext>
          </a:extLst>
        </p:cNvPr>
        <p:cNvGrpSpPr/>
        <p:nvPr/>
      </p:nvGrpSpPr>
      <p:grpSpPr>
        <a:xfrm>
          <a:off x="0" y="0"/>
          <a:ext cx="0" cy="0"/>
          <a:chOff x="0" y="0"/>
          <a:chExt cx="0" cy="0"/>
        </a:xfrm>
      </p:grpSpPr>
      <p:pic>
        <p:nvPicPr>
          <p:cNvPr id="2050" name="Picture 2" descr="Emmanuel Church Handsworth">
            <a:extLst>
              <a:ext uri="{FF2B5EF4-FFF2-40B4-BE49-F238E27FC236}">
                <a16:creationId xmlns:a16="http://schemas.microsoft.com/office/drawing/2014/main" id="{FBBE4D6E-ACB5-5623-4810-51540A3877B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5365" y="132340"/>
            <a:ext cx="4061269" cy="818621"/>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13413094-99F5-6810-B974-3827F7EDF155}"/>
              </a:ext>
            </a:extLst>
          </p:cNvPr>
          <p:cNvSpPr txBox="1"/>
          <p:nvPr/>
        </p:nvSpPr>
        <p:spPr>
          <a:xfrm>
            <a:off x="3048886" y="3244334"/>
            <a:ext cx="874528" cy="369332"/>
          </a:xfrm>
          <a:prstGeom prst="rect">
            <a:avLst/>
          </a:prstGeom>
          <a:noFill/>
        </p:spPr>
        <p:txBody>
          <a:bodyPr wrap="square">
            <a:spAutoFit/>
          </a:bodyPr>
          <a:lstStyle/>
          <a:p>
            <a:endParaRPr lang="en-GB" dirty="0"/>
          </a:p>
        </p:txBody>
      </p:sp>
      <p:sp>
        <p:nvSpPr>
          <p:cNvPr id="4" name="TextBox 3">
            <a:extLst>
              <a:ext uri="{FF2B5EF4-FFF2-40B4-BE49-F238E27FC236}">
                <a16:creationId xmlns:a16="http://schemas.microsoft.com/office/drawing/2014/main" id="{5C3BD435-1E7F-DB62-9B2D-90D74DE668A4}"/>
              </a:ext>
            </a:extLst>
          </p:cNvPr>
          <p:cNvSpPr txBox="1"/>
          <p:nvPr/>
        </p:nvSpPr>
        <p:spPr>
          <a:xfrm>
            <a:off x="204716" y="950961"/>
            <a:ext cx="11987284" cy="2872133"/>
          </a:xfrm>
          <a:prstGeom prst="rect">
            <a:avLst/>
          </a:prstGeom>
          <a:noFill/>
        </p:spPr>
        <p:txBody>
          <a:bodyPr wrap="square">
            <a:spAutoFit/>
          </a:bodyPr>
          <a:lstStyle/>
          <a:p>
            <a:pPr>
              <a:lnSpc>
                <a:spcPct val="107000"/>
              </a:lnSpc>
              <a:spcAft>
                <a:spcPts val="800"/>
              </a:spcAft>
              <a:buNone/>
            </a:pPr>
            <a:r>
              <a:rPr lang="en-GB" sz="3600" b="1" u="sng"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(4) Why shouldn’t God allow war?</a:t>
            </a:r>
            <a:endParaRPr lang="en-GB"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buFont typeface="Symbol" panose="05050102010706020507" pitchFamily="18" charset="2"/>
              <a:buChar char=""/>
            </a:pPr>
            <a:r>
              <a:rPr lang="en-GB" sz="32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In 1 Tim 2:1,2 it says we should pray for peace to live godly lives. </a:t>
            </a:r>
            <a:endParaRPr lang="en-GB" sz="2400" dirty="0">
              <a:effectLst/>
              <a:latin typeface="Calibri" panose="020F0502020204030204" pitchFamily="34" charset="0"/>
              <a:ea typeface="Calibri" panose="020F0502020204030204" pitchFamily="34" charset="0"/>
              <a:cs typeface="Arial" panose="020B0604020202020204" pitchFamily="34" charset="0"/>
            </a:endParaRPr>
          </a:p>
          <a:p>
            <a:pPr marL="342900" lvl="0" indent="-342900">
              <a:lnSpc>
                <a:spcPct val="107000"/>
              </a:lnSpc>
              <a:spcAft>
                <a:spcPts val="800"/>
              </a:spcAft>
              <a:buFont typeface="Symbol" panose="05050102010706020507" pitchFamily="18" charset="2"/>
              <a:buChar char=""/>
            </a:pPr>
            <a:r>
              <a:rPr lang="en-GB" sz="32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People don’t want godly lives, they want to do as they like, but God is merciful that He does not destroy the world, God is patient. It should surprise us that there are not more wars in a sinful world</a:t>
            </a:r>
            <a:endParaRPr lang="en-GB" sz="24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46837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1095</TotalTime>
  <Words>477</Words>
  <Application>Microsoft Office PowerPoint</Application>
  <PresentationFormat>Widescreen</PresentationFormat>
  <Paragraphs>30</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Aptos</vt:lpstr>
      <vt:lpstr>Aptos Display</vt:lpstr>
      <vt:lpstr>Arial</vt:lpstr>
      <vt:lpstr>Calibri</vt:lpstr>
      <vt:lpstr>Symbol</vt:lpstr>
      <vt:lpstr>Times New Roman</vt:lpstr>
      <vt:lpstr>Office Theme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Juge Ram</dc:creator>
  <cp:lastModifiedBy>Juge Ram</cp:lastModifiedBy>
  <cp:revision>19</cp:revision>
  <dcterms:created xsi:type="dcterms:W3CDTF">2026-03-07T11:36:35Z</dcterms:created>
  <dcterms:modified xsi:type="dcterms:W3CDTF">2026-04-19T08:31:45Z</dcterms:modified>
</cp:coreProperties>
</file>