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FF6600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Luke (</a:t>
            </a:r>
            <a:r>
              <a:rPr lang="pa-IN" sz="4400" dirty="0"/>
              <a:t>ਲੂਕਾ</a:t>
            </a:r>
            <a:r>
              <a:rPr lang="en-GB" sz="4400" dirty="0"/>
              <a:t>)</a:t>
            </a:r>
            <a:r>
              <a:rPr lang="en-GB" sz="4800" dirty="0"/>
              <a:t> 24:1-12</a:t>
            </a:r>
            <a:endParaRPr lang="en-GB" sz="44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87736-BF17-61CD-BA55-3A8BE1075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5AC798-002B-09D4-01AE-4EFA7C6275AE}"/>
              </a:ext>
            </a:extLst>
          </p:cNvPr>
          <p:cNvSpPr txBox="1"/>
          <p:nvPr/>
        </p:nvSpPr>
        <p:spPr>
          <a:xfrm>
            <a:off x="0" y="74244"/>
            <a:ext cx="12032333" cy="757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3600" b="1" u="sng" dirty="0"/>
              <a:t> What evidence is there for the resurrection?</a:t>
            </a: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</a:t>
            </a:r>
            <a:r>
              <a:rPr lang="en-GB" sz="3200" b="1" dirty="0" err="1">
                <a:solidFill>
                  <a:srgbClr val="FF0000"/>
                </a:solidFill>
              </a:rPr>
              <a:t>i</a:t>
            </a:r>
            <a:r>
              <a:rPr lang="en-GB" sz="3200" b="1" dirty="0">
                <a:solidFill>
                  <a:srgbClr val="FF0000"/>
                </a:solidFill>
              </a:rPr>
              <a:t>)  The tomb was empty </a:t>
            </a:r>
            <a:r>
              <a:rPr lang="en-GB" sz="2200" b="1" dirty="0">
                <a:solidFill>
                  <a:srgbClr val="FF0000"/>
                </a:solidFill>
              </a:rPr>
              <a:t>(Matthew 24:1-10, Mark 16:1-8, Luke 24:1-12, John 20:1-10</a:t>
            </a:r>
            <a:r>
              <a:rPr lang="en-GB" sz="2000" b="1" dirty="0">
                <a:solidFill>
                  <a:srgbClr val="FF0000"/>
                </a:solidFill>
              </a:rPr>
              <a:t>)</a:t>
            </a:r>
            <a:endParaRPr lang="en-GB" sz="2400" b="1" dirty="0">
              <a:solidFill>
                <a:srgbClr val="FF0000"/>
              </a:solidFill>
            </a:endParaRPr>
          </a:p>
          <a:p>
            <a:pPr lvl="1"/>
            <a:endParaRPr lang="en-GB" sz="700" b="1" dirty="0">
              <a:solidFill>
                <a:srgbClr val="FF0000"/>
              </a:solidFill>
            </a:endParaRP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(ii) The eyewitnesses </a:t>
            </a: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1. He appeared to Mary Magdalene as a gardener (Mark 16:9-11; John 										20:11-18).</a:t>
            </a:r>
            <a:r>
              <a:rPr lang="en-GB" sz="2800" dirty="0">
                <a:solidFill>
                  <a:srgbClr val="1D07C1"/>
                </a:solidFill>
              </a:rPr>
              <a:t> </a:t>
            </a: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2.  He appeared to the other two women who were with Mary 	Magdalene—Salome and Mary the mother of James (Matthew 										28:9-10). 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3.  He appeared to Peter (Luke 24:34). </a:t>
            </a:r>
            <a:r>
              <a:rPr lang="en-GB" sz="2800" dirty="0">
                <a:solidFill>
                  <a:srgbClr val="1D07C1"/>
                </a:solidFill>
              </a:rPr>
              <a:t> </a:t>
            </a: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4.  He appeared to two men on the road to Emmaus (Luke 24:13-32).  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5.  He appeared to the apostles, except for Thomas (Luke 24:36-43; John 										20:19-25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6.  He appeared to the apostles with Thomas (John 20:26-29).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7.  He appeared to seven of His disciples on the shores of the Sea of 									Galilee (John 21:1-25).  </a:t>
            </a:r>
            <a:endParaRPr lang="en-GB" sz="2800" dirty="0">
              <a:solidFill>
                <a:srgbClr val="1D07C1"/>
              </a:solidFill>
            </a:endParaRPr>
          </a:p>
          <a:p>
            <a:pPr marL="342900" indent="-342900">
              <a:lnSpc>
                <a:spcPct val="150000"/>
              </a:lnSpc>
              <a:buAutoNum type="arabicParenBoth"/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13918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0E7E9-2587-F68D-BF4F-0FFFC4904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EEE7F744-A401-276A-7EC9-3BEE6B9BB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646" y="65279"/>
            <a:ext cx="3469039" cy="69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EC2FC1-4B5A-E9CA-8726-6984DBBAD00D}"/>
              </a:ext>
            </a:extLst>
          </p:cNvPr>
          <p:cNvSpPr txBox="1"/>
          <p:nvPr/>
        </p:nvSpPr>
        <p:spPr>
          <a:xfrm>
            <a:off x="0" y="719703"/>
            <a:ext cx="12032333" cy="606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3600" b="1" dirty="0"/>
              <a:t> What evidence is there for the resurrection?</a:t>
            </a:r>
          </a:p>
          <a:p>
            <a:pPr lvl="1"/>
            <a:r>
              <a:rPr lang="en-GB" sz="2800" b="1" dirty="0">
                <a:solidFill>
                  <a:srgbClr val="FF0000"/>
                </a:solidFill>
              </a:rPr>
              <a:t>(</a:t>
            </a:r>
            <a:r>
              <a:rPr lang="en-GB" sz="2800" b="1" dirty="0" err="1">
                <a:solidFill>
                  <a:srgbClr val="FF0000"/>
                </a:solidFill>
              </a:rPr>
              <a:t>i</a:t>
            </a:r>
            <a:r>
              <a:rPr lang="en-GB" sz="2800" b="1" dirty="0">
                <a:solidFill>
                  <a:srgbClr val="FF0000"/>
                </a:solidFill>
              </a:rPr>
              <a:t>)  The tomb was empty </a:t>
            </a:r>
          </a:p>
          <a:p>
            <a:pPr lvl="1"/>
            <a:endParaRPr lang="en-GB" b="1" dirty="0">
              <a:solidFill>
                <a:srgbClr val="FF0000"/>
              </a:solidFill>
            </a:endParaRPr>
          </a:p>
          <a:p>
            <a:pPr lvl="1"/>
            <a:r>
              <a:rPr lang="en-GB" sz="2800" b="1" dirty="0">
                <a:solidFill>
                  <a:srgbClr val="FF0000"/>
                </a:solidFill>
              </a:rPr>
              <a:t>(ii) The eyewitnesses </a:t>
            </a: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8. He appeared to the apostles on a mountain in Galilee (Matthew 28:16-								20; Mark 16:15-18).  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9.  He appeared to over 500 brethren (1 Corinthians 15:6). 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10.  He appeared to His brother James (1 Corinthians 15:7).  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11.  He appeared to the apostles and ate a meal with them (Acts 1:3-8; 									Luke 245:44-49).</a:t>
            </a:r>
            <a:r>
              <a:rPr lang="en-GB" sz="2800" dirty="0">
                <a:solidFill>
                  <a:srgbClr val="1D07C1"/>
                </a:solidFill>
              </a:rPr>
              <a:t>  </a:t>
            </a: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12.  His ascension (Acts 1:9-12; Mark 16:19-20; Luke 24:50-53</a:t>
            </a:r>
            <a:endParaRPr lang="en-GB" sz="2800" dirty="0">
              <a:solidFill>
                <a:srgbClr val="1D07C1"/>
              </a:solidFill>
            </a:endParaRPr>
          </a:p>
          <a:p>
            <a:pPr lvl="2"/>
            <a:r>
              <a:rPr lang="en-GB" sz="2800" b="1" i="1" dirty="0">
                <a:solidFill>
                  <a:srgbClr val="1D07C1"/>
                </a:solidFill>
              </a:rPr>
              <a:t>13.  He appeared to Paul (1 Corinthians 15:8; Acts 9:1-6; 18:9-10; 23:11).</a:t>
            </a:r>
            <a:r>
              <a:rPr lang="en-GB" sz="2800" dirty="0">
                <a:solidFill>
                  <a:srgbClr val="1D07C1"/>
                </a:solidFill>
              </a:rPr>
              <a:t> </a:t>
            </a:r>
          </a:p>
          <a:p>
            <a:pPr lvl="1"/>
            <a:endParaRPr lang="en-GB" sz="1100" b="1" dirty="0"/>
          </a:p>
          <a:p>
            <a:pPr>
              <a:lnSpc>
                <a:spcPct val="150000"/>
              </a:lnSpc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79943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ACABA-5432-DA9E-D15F-ACF40D01B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55FBC019-156A-C654-B933-11E762F43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646" y="65279"/>
            <a:ext cx="3469039" cy="69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19547B-5920-27F3-2521-E1CA5369C222}"/>
              </a:ext>
            </a:extLst>
          </p:cNvPr>
          <p:cNvSpPr txBox="1"/>
          <p:nvPr/>
        </p:nvSpPr>
        <p:spPr>
          <a:xfrm>
            <a:off x="0" y="719703"/>
            <a:ext cx="12032333" cy="655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3600" b="1" u="sng" dirty="0"/>
              <a:t> What evidence is there for the resurrection?</a:t>
            </a:r>
          </a:p>
          <a:p>
            <a:pPr lvl="1"/>
            <a:endParaRPr lang="en-GB" b="1" dirty="0">
              <a:solidFill>
                <a:srgbClr val="FF0000"/>
              </a:solidFill>
            </a:endParaRPr>
          </a:p>
          <a:p>
            <a:pPr marL="1028700" lvl="1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The tomb was empty </a:t>
            </a:r>
          </a:p>
          <a:p>
            <a:pPr lvl="1"/>
            <a:r>
              <a:rPr lang="en-GB" sz="2400" b="1" dirty="0">
                <a:solidFill>
                  <a:srgbClr val="FF0000"/>
                </a:solidFill>
              </a:rPr>
              <a:t>	</a:t>
            </a:r>
            <a:endParaRPr lang="en-GB" sz="1200" b="1" dirty="0">
              <a:solidFill>
                <a:srgbClr val="1D07C1"/>
              </a:solidFill>
            </a:endParaRP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(ii) The eyewitnesses </a:t>
            </a:r>
          </a:p>
          <a:p>
            <a:pPr lvl="1"/>
            <a:endParaRPr lang="en-GB" sz="2400" b="1" dirty="0">
              <a:solidFill>
                <a:srgbClr val="FF0000"/>
              </a:solidFill>
            </a:endParaRP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(iii) The dramatic changes in the disciples </a:t>
            </a:r>
          </a:p>
          <a:p>
            <a:pPr lvl="1"/>
            <a:endParaRPr lang="en-GB" sz="2400" b="1" dirty="0">
              <a:solidFill>
                <a:srgbClr val="FF0000"/>
              </a:solidFill>
            </a:endParaRP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(iv) The enemies of Christ were converted by the risen Lord  (Acts 9)</a:t>
            </a:r>
          </a:p>
          <a:p>
            <a:pPr lvl="1"/>
            <a:endParaRPr lang="en-GB" sz="3200" b="1" dirty="0">
              <a:solidFill>
                <a:srgbClr val="FF0000"/>
              </a:solidFill>
            </a:endParaRPr>
          </a:p>
          <a:p>
            <a:pPr lvl="1"/>
            <a:r>
              <a:rPr lang="en-GB" sz="3200" b="1" dirty="0">
                <a:solidFill>
                  <a:srgbClr val="FF0000"/>
                </a:solidFill>
              </a:rPr>
              <a:t>(v) The writers put great emphasis on the resurrection (1 Cor 15)</a:t>
            </a:r>
          </a:p>
          <a:p>
            <a:pPr lvl="1"/>
            <a:endParaRPr lang="en-GB" sz="2800" b="1" dirty="0"/>
          </a:p>
          <a:p>
            <a:pPr marL="0" lvl="1"/>
            <a:endParaRPr lang="en-GB" sz="2000" b="1" dirty="0"/>
          </a:p>
          <a:p>
            <a:pPr lvl="1"/>
            <a:endParaRPr lang="en-GB" sz="1100" b="1" dirty="0"/>
          </a:p>
          <a:p>
            <a:pPr>
              <a:lnSpc>
                <a:spcPct val="150000"/>
              </a:lnSpc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2183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BE250-5D9A-A670-D0AF-FA1917EA5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BD6A85F7-E596-41DA-B431-9A760E007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646" y="65279"/>
            <a:ext cx="3469039" cy="69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9051F0F-5BB4-F17F-AC61-64BB9CF9792E}"/>
              </a:ext>
            </a:extLst>
          </p:cNvPr>
          <p:cNvSpPr txBox="1"/>
          <p:nvPr/>
        </p:nvSpPr>
        <p:spPr>
          <a:xfrm>
            <a:off x="0" y="719703"/>
            <a:ext cx="12032333" cy="7510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sz="3600" b="1" dirty="0"/>
              <a:t>(2) </a:t>
            </a:r>
            <a:r>
              <a:rPr lang="en-GB" sz="3600" b="1" u="sng" dirty="0"/>
              <a:t>What is the resurrection?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His resurrection was not resuscitation but transformation of the body  (John 20:14, Luke 24:13-25, 1 Cor 15)</a:t>
            </a:r>
          </a:p>
          <a:p>
            <a:pPr marL="0" lvl="1"/>
            <a:endParaRPr lang="en-GB" sz="2000" b="1" dirty="0"/>
          </a:p>
          <a:p>
            <a:pPr marL="0" lvl="1"/>
            <a:r>
              <a:rPr lang="en-GB" sz="3600" b="1" dirty="0"/>
              <a:t>(3) </a:t>
            </a:r>
            <a:r>
              <a:rPr lang="en-GB" sz="3600" b="1" u="sng" dirty="0"/>
              <a:t>Why is it important?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Luke 24:7  Christ must die and rise </a:t>
            </a:r>
          </a:p>
          <a:p>
            <a:pPr marL="1028700" lvl="2" indent="-57150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Jesus’ resurrection confirms we are justified and forgiven 										(Romans 4:25)</a:t>
            </a:r>
          </a:p>
          <a:p>
            <a:pPr marL="1028700" lvl="2" indent="-57150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Jesus’ resurrection reassures us that we too will have resurrected bodies (1 Cor 6:14)</a:t>
            </a:r>
          </a:p>
          <a:p>
            <a:pPr marL="457200" lvl="2"/>
            <a:endParaRPr lang="en-GB" sz="1600" b="1" dirty="0">
              <a:solidFill>
                <a:srgbClr val="1D07C1"/>
              </a:solidFill>
            </a:endParaRPr>
          </a:p>
          <a:p>
            <a:pPr marL="457200" lvl="2"/>
            <a:r>
              <a:rPr lang="en-GB" sz="3200" b="1" dirty="0">
                <a:solidFill>
                  <a:srgbClr val="1D07C1"/>
                </a:solidFill>
              </a:rPr>
              <a:t>(iii) Jesus’ resurrection promises power over sin, world and Satan </a:t>
            </a:r>
          </a:p>
          <a:p>
            <a:pPr marL="457200" lvl="2"/>
            <a:r>
              <a:rPr lang="en-GB" sz="3200" b="1" dirty="0">
                <a:solidFill>
                  <a:srgbClr val="1D07C1"/>
                </a:solidFill>
              </a:rPr>
              <a:t>					(Ephesians 1:17-20, 2:1-2, Romans 6:14) </a:t>
            </a:r>
          </a:p>
          <a:p>
            <a:pPr marL="1028700" lvl="2" indent="-571500">
              <a:buAutoNum type="romanLcParenBoth"/>
            </a:pPr>
            <a:endParaRPr lang="en-GB" sz="3200" b="1" dirty="0">
              <a:solidFill>
                <a:srgbClr val="FF0000"/>
              </a:solidFill>
            </a:endParaRPr>
          </a:p>
          <a:p>
            <a:pPr lvl="1"/>
            <a:endParaRPr lang="en-GB" sz="1100" b="1" dirty="0"/>
          </a:p>
          <a:p>
            <a:pPr>
              <a:lnSpc>
                <a:spcPct val="150000"/>
              </a:lnSpc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3670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509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140</cp:revision>
  <dcterms:created xsi:type="dcterms:W3CDTF">2020-02-16T09:25:01Z</dcterms:created>
  <dcterms:modified xsi:type="dcterms:W3CDTF">2025-05-11T08:26:35Z</dcterms:modified>
</cp:coreProperties>
</file>