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John</a:t>
            </a:r>
            <a:r>
              <a:rPr lang="en-GB" sz="4400" dirty="0"/>
              <a:t> (</a:t>
            </a:r>
            <a:r>
              <a:rPr lang="pa-IN" sz="4000" dirty="0"/>
              <a:t>ਯੂਹੰਨਾ</a:t>
            </a:r>
            <a:r>
              <a:rPr lang="en-GB" sz="4000" dirty="0"/>
              <a:t>)</a:t>
            </a:r>
            <a:r>
              <a:rPr lang="pa-IN" sz="4400" dirty="0"/>
              <a:t> </a:t>
            </a:r>
            <a:r>
              <a:rPr lang="en-GB" sz="4400" dirty="0"/>
              <a:t>18:12-27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415FC-0037-3B3D-FAC2-84AE63201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25BAC83F-8038-9F06-A527-5443E56AD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523A23-214E-95CD-A1B1-4D60B50B0AF5}"/>
              </a:ext>
            </a:extLst>
          </p:cNvPr>
          <p:cNvSpPr txBox="1"/>
          <p:nvPr/>
        </p:nvSpPr>
        <p:spPr>
          <a:xfrm>
            <a:off x="0" y="728997"/>
            <a:ext cx="12469906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Six stages to Jesus’ trials</a:t>
            </a:r>
          </a:p>
          <a:p>
            <a:endParaRPr lang="en-GB" sz="900" b="1" dirty="0"/>
          </a:p>
          <a:p>
            <a:r>
              <a:rPr lang="en-GB" sz="4000" b="1" dirty="0"/>
              <a:t> </a:t>
            </a:r>
            <a:r>
              <a:rPr lang="en-GB" sz="3600" b="1" dirty="0"/>
              <a:t>(1) 	</a:t>
            </a:r>
            <a:r>
              <a:rPr lang="en-GB" sz="3600" b="1" u="sng" dirty="0"/>
              <a:t>The Jewish religious trials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</a:t>
            </a:r>
            <a:r>
              <a:rPr lang="en-GB" sz="3200" b="1" dirty="0" err="1">
                <a:solidFill>
                  <a:srgbClr val="1D07C1"/>
                </a:solidFill>
              </a:rPr>
              <a:t>i</a:t>
            </a:r>
            <a:r>
              <a:rPr lang="en-GB" sz="3200" b="1" dirty="0">
                <a:solidFill>
                  <a:srgbClr val="1D07C1"/>
                </a:solidFill>
              </a:rPr>
              <a:t>)   Jesus before </a:t>
            </a:r>
            <a:r>
              <a:rPr lang="en-GB" sz="3200" b="1" i="1" dirty="0">
                <a:solidFill>
                  <a:srgbClr val="1D07C1"/>
                </a:solidFill>
              </a:rPr>
              <a:t>Annas</a:t>
            </a:r>
            <a:r>
              <a:rPr lang="en-GB" sz="3200" b="1" dirty="0">
                <a:solidFill>
                  <a:srgbClr val="1D07C1"/>
                </a:solidFill>
              </a:rPr>
              <a:t> (former High Priest)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(ii)	  Jesus before </a:t>
            </a:r>
            <a:r>
              <a:rPr lang="en-GB" sz="3200" b="1" i="1" dirty="0">
                <a:solidFill>
                  <a:srgbClr val="1D07C1"/>
                </a:solidFill>
              </a:rPr>
              <a:t>Caiaphas</a:t>
            </a:r>
            <a:r>
              <a:rPr lang="en-GB" sz="3200" b="1" dirty="0">
                <a:solidFill>
                  <a:srgbClr val="1D07C1"/>
                </a:solidFill>
              </a:rPr>
              <a:t> (Current High Priest) and part of the 	  </a:t>
            </a:r>
            <a:r>
              <a:rPr lang="en-GB" sz="3200" b="1" i="1" dirty="0">
                <a:solidFill>
                  <a:srgbClr val="1D07C1"/>
                </a:solidFill>
              </a:rPr>
              <a:t>Sanhedrin</a:t>
            </a:r>
            <a:r>
              <a:rPr lang="en-GB" sz="3200" b="1" dirty="0">
                <a:solidFill>
                  <a:srgbClr val="1D07C1"/>
                </a:solidFill>
              </a:rPr>
              <a:t> (Jewish Council) in early hours of Good Friday</a:t>
            </a:r>
          </a:p>
          <a:p>
            <a:pPr lvl="3"/>
            <a:r>
              <a:rPr lang="en-GB" sz="3200" b="1" dirty="0">
                <a:solidFill>
                  <a:srgbClr val="1D07C1"/>
                </a:solidFill>
              </a:rPr>
              <a:t>(iii) Jesus before </a:t>
            </a:r>
            <a:r>
              <a:rPr lang="en-GB" sz="3200" b="1" i="1" dirty="0">
                <a:solidFill>
                  <a:srgbClr val="1D07C1"/>
                </a:solidFill>
              </a:rPr>
              <a:t>Caiaphas</a:t>
            </a:r>
            <a:r>
              <a:rPr lang="en-GB" sz="3200" b="1" dirty="0">
                <a:solidFill>
                  <a:srgbClr val="1D07C1"/>
                </a:solidFill>
              </a:rPr>
              <a:t> (Current High Priest) and full 			  </a:t>
            </a:r>
            <a:r>
              <a:rPr lang="en-GB" sz="3200" b="1" i="1" dirty="0">
                <a:solidFill>
                  <a:srgbClr val="1D07C1"/>
                </a:solidFill>
              </a:rPr>
              <a:t>Sanhedrin</a:t>
            </a:r>
            <a:r>
              <a:rPr lang="en-GB" sz="3200" b="1" dirty="0">
                <a:solidFill>
                  <a:srgbClr val="1D07C1"/>
                </a:solidFill>
              </a:rPr>
              <a:t> (Jewish Council) at dawn</a:t>
            </a: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  <a:p>
            <a:r>
              <a:rPr lang="en-GB" sz="3600" b="1" dirty="0"/>
              <a:t>(2)    </a:t>
            </a:r>
            <a:r>
              <a:rPr lang="en-GB" sz="3600" b="1" u="sng" dirty="0"/>
              <a:t>The Roman criminal trials 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initially before </a:t>
            </a:r>
            <a:r>
              <a:rPr lang="en-GB" sz="3200" b="1" i="1" dirty="0">
                <a:solidFill>
                  <a:srgbClr val="1D07C1"/>
                </a:solidFill>
              </a:rPr>
              <a:t>Pilate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before </a:t>
            </a:r>
            <a:r>
              <a:rPr lang="en-GB" sz="3200" b="1" i="1" dirty="0">
                <a:solidFill>
                  <a:srgbClr val="1D07C1"/>
                </a:solidFill>
              </a:rPr>
              <a:t>Herod</a:t>
            </a:r>
          </a:p>
          <a:p>
            <a:pPr marL="1885950" lvl="3" indent="-514350">
              <a:buAutoNum type="romanLcParenBoth"/>
            </a:pPr>
            <a:r>
              <a:rPr lang="en-GB" sz="3200" b="1" dirty="0">
                <a:solidFill>
                  <a:srgbClr val="1D07C1"/>
                </a:solidFill>
              </a:rPr>
              <a:t> Jesus finally before </a:t>
            </a:r>
            <a:r>
              <a:rPr lang="en-GB" sz="3200" b="1" i="1" dirty="0">
                <a:solidFill>
                  <a:srgbClr val="1D07C1"/>
                </a:solidFill>
              </a:rPr>
              <a:t>Pilate</a:t>
            </a:r>
            <a:r>
              <a:rPr lang="en-GB" sz="3200" b="1" dirty="0">
                <a:solidFill>
                  <a:srgbClr val="1D07C1"/>
                </a:solidFill>
              </a:rPr>
              <a:t>  </a:t>
            </a:r>
          </a:p>
          <a:p>
            <a:pPr marL="514350" indent="-514350">
              <a:buFontTx/>
              <a:buAutoNum type="romanLcParenBoth"/>
            </a:pP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932355"/>
            <a:ext cx="12469906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4000" b="1" u="sng" dirty="0"/>
              <a:t>Jesus willingly allowed himself to be bound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- No one could take his life (John 10:11,18)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is willingly bound (John 18:12,24 ; Mark 15:1)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had authority (18:4-10)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could have called in 72,000 angels (Matthew 26:53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said to Pilate he had no power over Him (John 19:11a)</a:t>
            </a:r>
          </a:p>
          <a:p>
            <a:endParaRPr lang="en-GB" sz="1100" b="1" dirty="0">
              <a:solidFill>
                <a:srgbClr val="1D07C1"/>
              </a:solidFill>
            </a:endParaRPr>
          </a:p>
          <a:p>
            <a:r>
              <a:rPr lang="en-GB" sz="4000" b="1" dirty="0"/>
              <a:t>(2) </a:t>
            </a:r>
            <a:r>
              <a:rPr lang="en-GB" sz="4000" b="1" u="sng" dirty="0"/>
              <a:t>Jesus taught us what it means to turn the other cheek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does not literally turn the other cheek (John 18:23)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1D07C1"/>
                </a:solidFill>
              </a:rPr>
              <a:t>Jesus teaches turning the other cheek means not seeking revenge (1 Peter 2:20-23)</a:t>
            </a:r>
          </a:p>
          <a:p>
            <a:pPr lvl="3"/>
            <a:endParaRPr lang="en-GB" sz="2800" b="1" dirty="0">
              <a:solidFill>
                <a:srgbClr val="1D07C1"/>
              </a:solidFill>
            </a:endParaRP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C39007-363F-6DF4-5ABB-263E37C1B30E}"/>
              </a:ext>
            </a:extLst>
          </p:cNvPr>
          <p:cNvSpPr txBox="1"/>
          <p:nvPr/>
        </p:nvSpPr>
        <p:spPr>
          <a:xfrm>
            <a:off x="145049" y="242721"/>
            <a:ext cx="63470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Amasis MT Pro Black" panose="02040A04050005020304" pitchFamily="18" charset="0"/>
              </a:rPr>
              <a:t>The Jewish religious trials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4292D-8A5E-D7A6-7192-5062DD1D0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780B1C9E-0E05-B4C3-5483-34077308C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1CC8F9-A4CF-D681-E122-3767CFB49AD4}"/>
              </a:ext>
            </a:extLst>
          </p:cNvPr>
          <p:cNvSpPr txBox="1"/>
          <p:nvPr/>
        </p:nvSpPr>
        <p:spPr>
          <a:xfrm>
            <a:off x="-403412" y="817407"/>
            <a:ext cx="12469906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4000" b="1" dirty="0"/>
              <a:t>(3) </a:t>
            </a:r>
            <a:r>
              <a:rPr lang="en-GB" sz="4000" b="1" u="sng" dirty="0"/>
              <a:t>Peter’s failure</a:t>
            </a:r>
          </a:p>
          <a:p>
            <a:pPr lvl="3"/>
            <a:r>
              <a:rPr lang="en-GB" sz="3600" b="1" dirty="0">
                <a:solidFill>
                  <a:srgbClr val="1D07C1"/>
                </a:solidFill>
              </a:rPr>
              <a:t>Peter denies Christ three times, why?</a:t>
            </a:r>
          </a:p>
          <a:p>
            <a:pPr marL="2686050" lvl="4" indent="-857250">
              <a:buAutoNum type="romanLcParenBoth"/>
            </a:pPr>
            <a:r>
              <a:rPr lang="en-GB" sz="3200" b="1" dirty="0">
                <a:solidFill>
                  <a:srgbClr val="FF6600"/>
                </a:solidFill>
              </a:rPr>
              <a:t>He was self confident </a:t>
            </a:r>
          </a:p>
          <a:p>
            <a:pPr marL="2686050" lvl="4" indent="-857250">
              <a:buAutoNum type="romanLcParenBoth"/>
            </a:pPr>
            <a:r>
              <a:rPr lang="en-GB" sz="3200" b="1" dirty="0">
                <a:solidFill>
                  <a:srgbClr val="FF6600"/>
                </a:solidFill>
              </a:rPr>
              <a:t>He neglected his spiritual responsibility </a:t>
            </a:r>
          </a:p>
          <a:p>
            <a:pPr marL="2686050" lvl="4" indent="-857250">
              <a:buAutoNum type="romanLcParenBoth"/>
            </a:pPr>
            <a:r>
              <a:rPr lang="en-GB" sz="3200" b="1" dirty="0">
                <a:solidFill>
                  <a:srgbClr val="FF6600"/>
                </a:solidFill>
              </a:rPr>
              <a:t>He followed at a distance (Luke 22:54)</a:t>
            </a:r>
          </a:p>
          <a:p>
            <a:pPr marL="2686050" lvl="4" indent="-857250">
              <a:buAutoNum type="romanLcParenBoth"/>
            </a:pPr>
            <a:r>
              <a:rPr lang="en-GB" sz="3200" b="1" dirty="0">
                <a:solidFill>
                  <a:srgbClr val="FF6600"/>
                </a:solidFill>
              </a:rPr>
              <a:t>He sat among them (Luke 22:55b)</a:t>
            </a:r>
          </a:p>
          <a:p>
            <a:pPr marL="857250" indent="-857250">
              <a:buAutoNum type="romanLcParenBoth"/>
            </a:pPr>
            <a:endParaRPr lang="en-GB" sz="2400" b="1" dirty="0"/>
          </a:p>
          <a:p>
            <a:pPr lvl="1"/>
            <a:r>
              <a:rPr lang="en-GB" sz="4000" b="1" dirty="0"/>
              <a:t>(4) </a:t>
            </a:r>
            <a:r>
              <a:rPr lang="en-GB" sz="4000" b="1" u="sng" dirty="0"/>
              <a:t>Jesus’ reaction – He looks at Peter</a:t>
            </a:r>
          </a:p>
          <a:p>
            <a:pPr marL="2686050" lvl="4" indent="-857250">
              <a:buAutoNum type="romanLcParenBoth"/>
            </a:pPr>
            <a:r>
              <a:rPr lang="en-GB" sz="3600" b="1" dirty="0">
                <a:solidFill>
                  <a:srgbClr val="1D07C1"/>
                </a:solidFill>
              </a:rPr>
              <a:t>It was a look to expose him </a:t>
            </a:r>
          </a:p>
          <a:p>
            <a:pPr marL="2686050" lvl="4" indent="-857250">
              <a:buAutoNum type="romanLcParenBoth"/>
            </a:pPr>
            <a:r>
              <a:rPr lang="en-GB" sz="3600" b="1" dirty="0">
                <a:solidFill>
                  <a:srgbClr val="1D07C1"/>
                </a:solidFill>
              </a:rPr>
              <a:t>It was a look to reassure him </a:t>
            </a:r>
          </a:p>
          <a:p>
            <a:pPr lvl="3"/>
            <a:endParaRPr lang="en-GB" sz="2800" b="1" dirty="0">
              <a:solidFill>
                <a:srgbClr val="1D07C1"/>
              </a:solidFill>
            </a:endParaRPr>
          </a:p>
          <a:p>
            <a:pPr lvl="1"/>
            <a:endParaRPr lang="en-GB" sz="300" b="1" dirty="0">
              <a:solidFill>
                <a:srgbClr val="1D07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277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132</cp:revision>
  <dcterms:created xsi:type="dcterms:W3CDTF">2020-02-16T09:25:01Z</dcterms:created>
  <dcterms:modified xsi:type="dcterms:W3CDTF">2025-04-06T08:12:48Z</dcterms:modified>
</cp:coreProperties>
</file>