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604FB-DF22-4EEB-BF61-7BF8F110558C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D3EBA9-D2D9-4F60-9342-0F85223CC8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F6A52F-8E49-40D5-B4D8-58A505E1F408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85333-7DAB-4F45-B8F7-5436D50222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A64D9-1519-4E2D-ADAA-2BF785F7505F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A54A9-F389-4181-9341-2541092C07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869EE7-918B-412F-A2A4-B060FA3D7941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7FB0B-D81B-4BAA-91D3-93F5A32D9C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76A5E-B9D8-4A9C-9931-45C83CA3A2D8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A4FE-6659-40CD-ACEA-7329057E202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89957-6AAF-4A97-A5D1-57A009A1D2E2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19136A-6AD7-4042-9D7B-EA2E3C4E4B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9387A-0213-45DD-8AA5-3124B020DE3C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2DC3F-7A02-4F43-98D6-D29AF75B1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2B760-3FE1-4646-82F2-4ED40053A7BB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4751F-937E-4C30-BD8E-1B073C1808A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8FA85-C57A-4E15-B11F-48931C5C65D6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744D7-EDF6-4656-9C23-002DDA76D3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B2536-BC31-4E59-88A0-03BB1B4E76F8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975AA-54EC-47C9-97F9-9C98043782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954E9-7A1A-44FE-9700-58EE93E821BB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5DBCB-7F05-4534-99BA-F6FEC0794B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EAADEF1-7E63-46D5-A08F-2D476A2339EC}" type="datetimeFigureOut">
              <a:rPr lang="en-GB"/>
              <a:pPr>
                <a:defRPr/>
              </a:pPr>
              <a:t>27/07/2025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5AA400-CF0F-43DD-B186-6717077425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3"/>
          <p:cNvSpPr>
            <a:spLocks noChangeArrowheads="1"/>
          </p:cNvSpPr>
          <p:nvPr/>
        </p:nvSpPr>
        <p:spPr bwMode="auto">
          <a:xfrm>
            <a:off x="0" y="2120659"/>
            <a:ext cx="12191999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algn="ctr"/>
            <a:r>
              <a:rPr lang="en-GB" sz="6000" b="1" dirty="0">
                <a:latin typeface="Calibri" pitchFamily="34" charset="0"/>
              </a:rPr>
              <a:t>Bible reading </a:t>
            </a:r>
          </a:p>
          <a:p>
            <a:pPr marL="342900" indent="-342900" algn="ctr"/>
            <a:r>
              <a:rPr lang="en-GB" sz="4000" dirty="0">
                <a:latin typeface="Calibri" pitchFamily="34" charset="0"/>
              </a:rPr>
              <a:t>Luke (</a:t>
            </a:r>
            <a:r>
              <a:rPr lang="pa-IN" sz="4000" dirty="0">
                <a:latin typeface="Calibri" pitchFamily="34" charset="0"/>
              </a:rPr>
              <a:t>ਲੂਕਾ</a:t>
            </a:r>
            <a:r>
              <a:rPr lang="en-GB" sz="4000" dirty="0">
                <a:latin typeface="Calibri" pitchFamily="34" charset="0"/>
              </a:rPr>
              <a:t>) 22:54-62 &amp; </a:t>
            </a:r>
          </a:p>
          <a:p>
            <a:pPr marL="342900" indent="-342900" algn="ctr"/>
            <a:r>
              <a:rPr lang="en-GB" sz="4000" dirty="0">
                <a:latin typeface="Calibri" pitchFamily="34" charset="0"/>
              </a:rPr>
              <a:t>John (</a:t>
            </a:r>
            <a:r>
              <a:rPr lang="pa-IN" sz="3600" dirty="0">
                <a:latin typeface="Calibri" pitchFamily="34" charset="0"/>
              </a:rPr>
              <a:t>ਯੂਹੰਨਾ</a:t>
            </a:r>
            <a:r>
              <a:rPr lang="en-GB" sz="4000" dirty="0">
                <a:latin typeface="Calibri" pitchFamily="34" charset="0"/>
              </a:rPr>
              <a:t>)</a:t>
            </a:r>
            <a:r>
              <a:rPr lang="en-GB" sz="3200" dirty="0">
                <a:latin typeface="Calibri" pitchFamily="34" charset="0"/>
              </a:rPr>
              <a:t> </a:t>
            </a:r>
            <a:r>
              <a:rPr lang="en-GB" sz="4000" dirty="0">
                <a:latin typeface="Calibri" pitchFamily="34" charset="0"/>
              </a:rPr>
              <a:t>21:15-19</a:t>
            </a:r>
            <a:endParaRPr lang="en-GB" sz="2000" dirty="0">
              <a:latin typeface="Calibri" pitchFamily="34" charset="0"/>
            </a:endParaRPr>
          </a:p>
        </p:txBody>
      </p:sp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D22F1F8C-06F2-4750-BB6E-87FB381D36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7" y="100668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F4A393-6C47-C8A6-FD7D-2D3C2A122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ACBE2B57-C71D-610F-A981-48C09E7491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6" y="67166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07B3A77-57FF-2112-BD52-0F230E399DA4}"/>
              </a:ext>
            </a:extLst>
          </p:cNvPr>
          <p:cNvSpPr txBox="1"/>
          <p:nvPr/>
        </p:nvSpPr>
        <p:spPr>
          <a:xfrm>
            <a:off x="174811" y="760885"/>
            <a:ext cx="1184237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Backsliding case study – Peter’s failure and restoration  </a:t>
            </a:r>
          </a:p>
          <a:p>
            <a:endParaRPr lang="en-GB" sz="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3C17F65-4475-9C4A-B4BA-71F2D30C4C9D}"/>
              </a:ext>
            </a:extLst>
          </p:cNvPr>
          <p:cNvSpPr txBox="1"/>
          <p:nvPr/>
        </p:nvSpPr>
        <p:spPr>
          <a:xfrm>
            <a:off x="174811" y="1371087"/>
            <a:ext cx="11912686" cy="5529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3800"/>
              </a:lnSpc>
              <a:buAutoNum type="arabicParenBoth"/>
            </a:pPr>
            <a:r>
              <a:rPr lang="en-GB" sz="3200" b="1" dirty="0"/>
              <a:t>  </a:t>
            </a:r>
            <a:r>
              <a:rPr lang="en-GB" sz="3200" b="1" u="sng" dirty="0"/>
              <a:t>How and why does Peter backslide? </a:t>
            </a:r>
          </a:p>
          <a:p>
            <a:pPr lvl="1">
              <a:lnSpc>
                <a:spcPts val="3800"/>
              </a:lnSpc>
            </a:pPr>
            <a:r>
              <a:rPr lang="en-GB" sz="2800" dirty="0">
                <a:solidFill>
                  <a:srgbClr val="0000FF"/>
                </a:solidFill>
              </a:rPr>
              <a:t>(</a:t>
            </a:r>
            <a:r>
              <a:rPr lang="en-GB" sz="2800" dirty="0" err="1">
                <a:solidFill>
                  <a:srgbClr val="0000FF"/>
                </a:solidFill>
              </a:rPr>
              <a:t>i</a:t>
            </a:r>
            <a:r>
              <a:rPr lang="en-GB" sz="2800" dirty="0">
                <a:solidFill>
                  <a:srgbClr val="0000FF"/>
                </a:solidFill>
              </a:rPr>
              <a:t>)	 Peter was self-confident (John 13:37) </a:t>
            </a:r>
          </a:p>
          <a:p>
            <a:pPr marL="1028700" lvl="1" indent="-571500">
              <a:lnSpc>
                <a:spcPts val="3800"/>
              </a:lnSpc>
              <a:buAutoNum type="romanLcParenBoth"/>
            </a:pPr>
            <a:r>
              <a:rPr lang="en-GB" sz="2800" dirty="0">
                <a:solidFill>
                  <a:srgbClr val="0000FF"/>
                </a:solidFill>
              </a:rPr>
              <a:t>Peter neglected his spiritual responsibility to watch and pray (Matt 26:41)</a:t>
            </a:r>
          </a:p>
          <a:p>
            <a:pPr marL="1028700" lvl="1" indent="-571500">
              <a:lnSpc>
                <a:spcPts val="3800"/>
              </a:lnSpc>
              <a:buAutoNum type="romanLcParenBoth"/>
            </a:pPr>
            <a:r>
              <a:rPr lang="en-GB" sz="2800" dirty="0">
                <a:solidFill>
                  <a:srgbClr val="0000FF"/>
                </a:solidFill>
              </a:rPr>
              <a:t>Peter followed from a distance (Luke 22:54)</a:t>
            </a:r>
          </a:p>
          <a:p>
            <a:pPr marL="1028700" lvl="1" indent="-571500">
              <a:lnSpc>
                <a:spcPts val="3800"/>
              </a:lnSpc>
              <a:buAutoNum type="romanLcParenBoth"/>
            </a:pPr>
            <a:r>
              <a:rPr lang="en-GB" sz="2800" dirty="0">
                <a:solidFill>
                  <a:srgbClr val="0000FF"/>
                </a:solidFill>
              </a:rPr>
              <a:t>Peter sat among them (Luke 22:55)</a:t>
            </a:r>
            <a:endParaRPr lang="en-GB" sz="1050" dirty="0"/>
          </a:p>
          <a:p>
            <a:pPr marL="342900" indent="-342900">
              <a:lnSpc>
                <a:spcPts val="3800"/>
              </a:lnSpc>
              <a:buAutoNum type="arabicParenBoth"/>
            </a:pPr>
            <a:r>
              <a:rPr lang="en-GB" sz="3200" b="1" dirty="0"/>
              <a:t>  </a:t>
            </a:r>
            <a:r>
              <a:rPr lang="en-GB" sz="3200" b="1" u="sng" dirty="0"/>
              <a:t>How does Christ react to our failure?  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FF"/>
                </a:solidFill>
              </a:rPr>
              <a:t>Christ chastens by exposing our sin (Luke 22:61)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FF"/>
                </a:solidFill>
              </a:rPr>
              <a:t>Christ looks at with grief and pain </a:t>
            </a:r>
          </a:p>
          <a:p>
            <a:pPr marL="914400" lvl="1" indent="-457200">
              <a:lnSpc>
                <a:spcPts val="38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FF"/>
                </a:solidFill>
              </a:rPr>
              <a:t>Christ still loves us and forsaking Him does not result in Christ forsaking us (Luke 22:32)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5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331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B9B9E-09A5-AEEF-F810-494B529FE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mmanuel Church Handsworth">
            <a:extLst>
              <a:ext uri="{FF2B5EF4-FFF2-40B4-BE49-F238E27FC236}">
                <a16:creationId xmlns:a16="http://schemas.microsoft.com/office/drawing/2014/main" id="{14C054E2-4D4E-22F2-D43B-7FFC8B93AD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06756" y="67166"/>
            <a:ext cx="3778486" cy="761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9F24B27-2AFB-1EFA-675A-4BE2BB232970}"/>
              </a:ext>
            </a:extLst>
          </p:cNvPr>
          <p:cNvSpPr txBox="1"/>
          <p:nvPr/>
        </p:nvSpPr>
        <p:spPr>
          <a:xfrm>
            <a:off x="174811" y="760885"/>
            <a:ext cx="1184237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Backsliding case study – Peter’s failure and restoration  </a:t>
            </a:r>
          </a:p>
          <a:p>
            <a:endParaRPr lang="en-GB" sz="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919C3F3-8320-4F11-6639-737E4C117E8C}"/>
              </a:ext>
            </a:extLst>
          </p:cNvPr>
          <p:cNvSpPr txBox="1"/>
          <p:nvPr/>
        </p:nvSpPr>
        <p:spPr>
          <a:xfrm>
            <a:off x="174811" y="1412850"/>
            <a:ext cx="11912686" cy="52195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500" dirty="0">
              <a:solidFill>
                <a:srgbClr val="FF0000"/>
              </a:solidFill>
            </a:endParaRPr>
          </a:p>
          <a:p>
            <a:pPr marL="0" lvl="1"/>
            <a:r>
              <a:rPr lang="en-GB" sz="2800" b="1" dirty="0"/>
              <a:t>(3)  </a:t>
            </a:r>
            <a:r>
              <a:rPr lang="en-GB" sz="2800" b="1" u="sng" dirty="0"/>
              <a:t>How does Christ restore Peter? </a:t>
            </a:r>
          </a:p>
          <a:p>
            <a:pPr marL="800100" lvl="2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Matthew 12:20 “A bruised reed He will not break”</a:t>
            </a:r>
          </a:p>
          <a:p>
            <a:pPr marL="800100" lvl="2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Christ does not wish to break or crush us but restore us </a:t>
            </a:r>
          </a:p>
          <a:p>
            <a:pPr marL="800100" lvl="2" indent="-34290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Jesus restores Peter to public office by asking 3 times if he “loved” him (John 21:15,16,17)</a:t>
            </a:r>
          </a:p>
          <a:p>
            <a:pPr marL="742950" lvl="1" indent="-28575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Some commentators say John deliberately uses different Greek words for “love”</a:t>
            </a:r>
          </a:p>
          <a:p>
            <a:pPr marL="1200150" lvl="2" indent="-28575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b="1" dirty="0" err="1">
                <a:solidFill>
                  <a:srgbClr val="FF0000"/>
                </a:solidFill>
              </a:rPr>
              <a:t>Agapaō</a:t>
            </a:r>
            <a:r>
              <a:rPr lang="en-GB" sz="2400" dirty="0">
                <a:solidFill>
                  <a:srgbClr val="FF0000"/>
                </a:solidFill>
              </a:rPr>
              <a:t> (</a:t>
            </a:r>
            <a:r>
              <a:rPr lang="en-GB" sz="2400" dirty="0" err="1">
                <a:solidFill>
                  <a:srgbClr val="FF0000"/>
                </a:solidFill>
              </a:rPr>
              <a:t>ἀγ</a:t>
            </a:r>
            <a:r>
              <a:rPr lang="en-GB" sz="2400" dirty="0">
                <a:solidFill>
                  <a:srgbClr val="FF0000"/>
                </a:solidFill>
              </a:rPr>
              <a:t>απάω) – often described as a deep, sacrificial, unconditional love; associated with God's love.</a:t>
            </a:r>
          </a:p>
          <a:p>
            <a:pPr marL="1200150" lvl="2" indent="-28575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b="1" dirty="0" err="1">
                <a:solidFill>
                  <a:srgbClr val="FF0000"/>
                </a:solidFill>
              </a:rPr>
              <a:t>Phileō</a:t>
            </a:r>
            <a:r>
              <a:rPr lang="en-GB" sz="2400" dirty="0">
                <a:solidFill>
                  <a:srgbClr val="FF0000"/>
                </a:solidFill>
              </a:rPr>
              <a:t> (</a:t>
            </a:r>
            <a:r>
              <a:rPr lang="en-GB" sz="2400" dirty="0" err="1">
                <a:solidFill>
                  <a:srgbClr val="FF0000"/>
                </a:solidFill>
              </a:rPr>
              <a:t>φιλέω</a:t>
            </a:r>
            <a:r>
              <a:rPr lang="en-GB" sz="2400" dirty="0">
                <a:solidFill>
                  <a:srgbClr val="FF0000"/>
                </a:solidFill>
              </a:rPr>
              <a:t>) – a warm, affectionate love; friendship or brotherly love</a:t>
            </a:r>
          </a:p>
          <a:p>
            <a:pPr marL="742950" lvl="1" indent="-28575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Jesus gently restores Peter to public office. Peter had denied him 3 times, and 3 times Jesus asks him if he loved him </a:t>
            </a:r>
          </a:p>
          <a:p>
            <a:pPr marL="742950" lvl="1" indent="-285750">
              <a:lnSpc>
                <a:spcPts val="3300"/>
              </a:lnSpc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0000FF"/>
                </a:solidFill>
              </a:rPr>
              <a:t>3 times Jesus restores and forgives and tells him what to do (21:15,16,17)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4AD099A4-EB56-B8CC-9C75-3627D71D87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919663" y="-2730732"/>
            <a:ext cx="20478683" cy="26468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Greek Words in Question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Agapaō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sz="36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ἀγ</a:t>
            </a:r>
            <a:r>
              <a:rPr kumimoji="0" lang="en-US" altLang="en-US" sz="3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απάω)</a:t>
            </a:r>
            <a:r>
              <a:rPr kumimoji="0" lang="en-US" altLang="en-US" sz="8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– often described as a deep, sacrificial, unconditional love; associated with God's love.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 startAt="2"/>
              <a:tabLst/>
            </a:pP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Phileō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</a:t>
            </a:r>
            <a:r>
              <a:rPr kumimoji="0" lang="en-US" altLang="en-US" sz="3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φιλέω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– a warm, affectionate love; friendship or brotherly love.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7B60D400-1C8B-638A-5F9B-B285DB8B93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87914" y="9129221"/>
            <a:ext cx="7632218" cy="367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📖 The Exchange (John 21:15–17)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Jesus and Peter: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First time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(v.15):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Jesus: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"Simon, son of John, do you love (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agapaō</a:t>
            </a:r>
            <a:r>
              <a:rPr kumimoji="0" lang="en-US" altLang="en-US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me more than these?"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Peter: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"Yes, Lord, you know that I 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phileō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you.“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Second time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(v.16):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Jesus: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"Simon, son of John, do you love (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agapaō</a:t>
            </a:r>
            <a:r>
              <a:rPr kumimoji="0" lang="en-US" altLang="en-US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me?"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Peter: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"Yes, Lord, you know that I 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phileō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you.“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Third time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(v.17):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Jesus: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"Simon, son of John, do you love (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phileō</a:t>
            </a:r>
            <a:r>
              <a:rPr kumimoji="0" lang="en-US" altLang="en-US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)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me?"</a:t>
            </a:r>
            <a:b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Peter: 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"Lord, you know everything; you know that I </a:t>
            </a:r>
            <a:r>
              <a:rPr kumimoji="0" lang="en-US" altLang="en-US" sz="1800" b="1" i="1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phileō</a:t>
            </a:r>
            <a:r>
              <a:rPr kumimoji="0" lang="en-US" altLang="en-US" sz="18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you."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035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1608</TotalTime>
  <Words>442</Words>
  <Application>Microsoft Office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Juge</dc:creator>
  <cp:lastModifiedBy>Juge Ram</cp:lastModifiedBy>
  <cp:revision>67</cp:revision>
  <dcterms:created xsi:type="dcterms:W3CDTF">2017-07-29T15:53:41Z</dcterms:created>
  <dcterms:modified xsi:type="dcterms:W3CDTF">2025-07-27T07:58:54Z</dcterms:modified>
</cp:coreProperties>
</file>