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77" r:id="rId4"/>
    <p:sldId id="272" r:id="rId5"/>
    <p:sldId id="278" r:id="rId6"/>
    <p:sldId id="267" r:id="rId7"/>
    <p:sldId id="265" r:id="rId8"/>
    <p:sldId id="266" r:id="rId9"/>
    <p:sldId id="27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0403C-D5A2-C6B6-08B6-5A54DB8A9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52D44-57DC-D2E2-77E3-1B8394E7B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463CF-E710-4617-A894-BAB2341E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6C560-38E7-3C0A-0556-A9BA22757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EED96-D4D0-E9E9-F236-0335C15B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18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939AD-28AA-EB9C-73B7-9E0D52AC0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B70F0-0392-926C-A6EA-C789F712F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DD6FA-99B6-9CAF-91A0-70230CC28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47DF1-A236-AF72-BBE4-28DA5356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DA704-DF78-328D-75BD-8FB72BDB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965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3E74B-413B-006E-866E-704A78374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00C58-4FD7-79B6-2309-5E1745689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ED625-598B-A671-D9DE-7E2A2966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7FCA7-C883-F2F8-DF7B-7356194DC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CC0DA-65C0-5B17-F54F-72852BE6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06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76AA-A6E7-0DF0-98B1-C6AA3315B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6664-603C-4410-43C8-4DBD53DC9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369D32-3A1E-B44A-5F9C-21C6DE6C1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34531-EACE-12B3-0378-7407B30A1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5FE5BC-1053-2F7B-F1D1-F4838958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82AC4-CB78-3FE7-6202-2A6345A05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22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47236-396F-0753-4A92-B932B7FE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166F1-6066-32A9-F29D-E3EA996C3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CF87DD-3910-C598-9385-74F9E8900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5A75E1-96D8-C7B5-47C6-105A41E21D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D018C-1AF1-F118-5FDC-423EAE485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D4FBD4-1416-E4E8-99A7-731920768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413252-EDB4-E477-7A4D-15D87D6DC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B44276-E4FD-DAFA-6BEE-E1D776568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536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B4715-00FD-AF33-D5A7-C4DE035F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856AAC-7509-D36D-A001-52488219B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85EBF6-5BC8-F60B-2F76-150181099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2D814-D9C1-295B-7E56-2C22A19FE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05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33E25B-D4BB-B1C1-A979-9C50E3F4F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DC6A4A-18A8-F119-DBBD-D11611084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D350D-CE44-76D2-905B-B98579E1D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17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D017A-6A5F-3B28-E6D0-8CADC0D84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DFFE6-D464-4A07-3571-BB0D79A40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3712A-C465-D89C-EDBF-65F014F77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01801-3C93-4186-D95F-DB61E98C5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859AC-4F70-FE97-E64B-323221E93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80D41-AFA1-8DA4-B97C-1946E3893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01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65C8-BDB9-D251-68CA-54C3D870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054D57-0852-C488-AECA-EB44ECEA9A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48CBD-7895-E3BE-81B0-63D3D4807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5E2CC-4EE3-D267-9D15-234D7A135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532FB-390F-46E2-D9B8-434AC1E1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92790-4A22-2FFD-3382-D005B7A0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645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8EE4-CF9A-F348-246C-728533D42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3600FA-0050-A3E7-36C4-79DB2EA57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CB11-8532-33E3-252D-9BF814571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6F63E-3489-FB07-634F-9BF0A2ED8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98604-7779-E28F-57C2-87D04C2F2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07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EC9237-7908-F2BD-3098-BF361637D2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53CAFF-4319-C6C7-B596-4C70A736F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17714-6D77-65D1-371A-7BD8170D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8D3D2-7CD9-8BA9-7678-AEE95DA0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87D81-5750-ABC6-DFB8-9C2402EDD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7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5A4680-284C-7414-6450-46E637D3B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1FD59-8E70-E6C2-2272-A248E9C2B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321EA-6775-D3CE-1C8C-7193FADCD1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6A3931-432B-4F75-BE54-EA8333F4C141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67597-3442-4624-AD65-AB585509A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0F4E7-31A7-3571-8E2E-8DC2B1404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09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920E9A9B-71F1-C09A-273A-DA456EA51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3E5198-4E54-A7A3-7FD1-21C11C3E8856}"/>
              </a:ext>
            </a:extLst>
          </p:cNvPr>
          <p:cNvSpPr txBox="1"/>
          <p:nvPr/>
        </p:nvSpPr>
        <p:spPr>
          <a:xfrm>
            <a:off x="142874" y="2045553"/>
            <a:ext cx="1190625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u="sng" dirty="0"/>
              <a:t>Bible Reading</a:t>
            </a:r>
            <a:r>
              <a:rPr lang="en-GB" sz="4400" b="1" u="sng" dirty="0"/>
              <a:t> </a:t>
            </a:r>
          </a:p>
          <a:p>
            <a:pPr algn="ctr"/>
            <a:r>
              <a:rPr lang="en-GB" sz="5400" b="1" dirty="0"/>
              <a:t>Isaiah</a:t>
            </a:r>
            <a:r>
              <a:rPr lang="en-GB" sz="5400" dirty="0"/>
              <a:t> </a:t>
            </a:r>
            <a:r>
              <a:rPr lang="en-GB" sz="4400" dirty="0"/>
              <a:t>(</a:t>
            </a:r>
            <a:r>
              <a:rPr lang="pa-IN" sz="4400" dirty="0"/>
              <a:t>ਯਸਾਯਾਹ</a:t>
            </a:r>
            <a:r>
              <a:rPr lang="en-GB" sz="4400" dirty="0"/>
              <a:t>) 40:7-8 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642215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32DA8-095F-031A-E55F-AC049AE87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7BC1858E-0797-3E80-504F-D03DB1ADF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6A2C155F-F024-9813-4726-9880EEFE0BDF}"/>
              </a:ext>
            </a:extLst>
          </p:cNvPr>
          <p:cNvSpPr txBox="1"/>
          <p:nvPr/>
        </p:nvSpPr>
        <p:spPr>
          <a:xfrm>
            <a:off x="276446" y="1148317"/>
            <a:ext cx="11879149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indent="-742950">
              <a:buAutoNum type="arabicParenBoth"/>
            </a:pPr>
            <a:r>
              <a:rPr lang="en-GB" sz="4400" b="1" u="sng" dirty="0"/>
              <a:t>Has the Bible Changed?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We do not have original manuscripts only copies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How do we know errors or changes have not come </a:t>
            </a:r>
          </a:p>
          <a:p>
            <a:pPr lvl="1"/>
            <a:r>
              <a:rPr lang="en-GB" sz="4000" dirty="0"/>
              <a:t>in during the copying 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God is able to preserve His Word (Isaiah 40:6-8)</a:t>
            </a:r>
          </a:p>
        </p:txBody>
      </p:sp>
    </p:spTree>
    <p:extLst>
      <p:ext uri="{BB962C8B-B14F-4D97-AF65-F5344CB8AC3E}">
        <p14:creationId xmlns:p14="http://schemas.microsoft.com/office/powerpoint/2010/main" val="3335546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3F8EC-4301-11E6-34A2-A60A603A9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13D43A00-D02D-8FEA-D32C-2806D990E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C006948-643C-D338-6A0D-B5C37B8BE28A}"/>
              </a:ext>
            </a:extLst>
          </p:cNvPr>
          <p:cNvSpPr/>
          <p:nvPr/>
        </p:nvSpPr>
        <p:spPr>
          <a:xfrm>
            <a:off x="66680" y="4051005"/>
            <a:ext cx="11685842" cy="49973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80A798-78B6-9838-9E35-9A491B9372C5}"/>
              </a:ext>
            </a:extLst>
          </p:cNvPr>
          <p:cNvCxnSpPr/>
          <p:nvPr/>
        </p:nvCxnSpPr>
        <p:spPr>
          <a:xfrm flipV="1">
            <a:off x="2479602" y="2694245"/>
            <a:ext cx="0" cy="1350335"/>
          </a:xfrm>
          <a:prstGeom prst="line">
            <a:avLst/>
          </a:prstGeom>
          <a:ln w="825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111DDCE-F538-94EC-40D3-8657373D2729}"/>
              </a:ext>
            </a:extLst>
          </p:cNvPr>
          <p:cNvCxnSpPr>
            <a:cxnSpLocks/>
          </p:cNvCxnSpPr>
          <p:nvPr/>
        </p:nvCxnSpPr>
        <p:spPr>
          <a:xfrm flipH="1">
            <a:off x="2041453" y="3033826"/>
            <a:ext cx="925032" cy="0"/>
          </a:xfrm>
          <a:prstGeom prst="line">
            <a:avLst/>
          </a:prstGeom>
          <a:ln w="825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9991E40-8619-67B6-243B-30C9E88095CA}"/>
              </a:ext>
            </a:extLst>
          </p:cNvPr>
          <p:cNvSpPr txBox="1"/>
          <p:nvPr/>
        </p:nvSpPr>
        <p:spPr>
          <a:xfrm>
            <a:off x="1605516" y="2132547"/>
            <a:ext cx="2352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Death of Christ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BD3DAE1-AD96-3C83-916D-1195A5CD727F}"/>
              </a:ext>
            </a:extLst>
          </p:cNvPr>
          <p:cNvCxnSpPr/>
          <p:nvPr/>
        </p:nvCxnSpPr>
        <p:spPr>
          <a:xfrm flipV="1">
            <a:off x="11741888" y="3572539"/>
            <a:ext cx="0" cy="4784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CD7D30F-1E79-C6DC-9A8B-069D58957F8B}"/>
              </a:ext>
            </a:extLst>
          </p:cNvPr>
          <p:cNvSpPr txBox="1"/>
          <p:nvPr/>
        </p:nvSpPr>
        <p:spPr>
          <a:xfrm>
            <a:off x="10770781" y="3033826"/>
            <a:ext cx="1456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Today 2026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98DA57B-FB03-A44C-51E4-50A0C13CBB76}"/>
              </a:ext>
            </a:extLst>
          </p:cNvPr>
          <p:cNvCxnSpPr>
            <a:cxnSpLocks/>
          </p:cNvCxnSpPr>
          <p:nvPr/>
        </p:nvCxnSpPr>
        <p:spPr>
          <a:xfrm flipV="1">
            <a:off x="7166010" y="2694245"/>
            <a:ext cx="0" cy="1356759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7BCB5C-2B09-976C-D31B-9D43254AB4E2}"/>
              </a:ext>
            </a:extLst>
          </p:cNvPr>
          <p:cNvCxnSpPr>
            <a:cxnSpLocks/>
          </p:cNvCxnSpPr>
          <p:nvPr/>
        </p:nvCxnSpPr>
        <p:spPr>
          <a:xfrm flipH="1" flipV="1">
            <a:off x="4670220" y="1872664"/>
            <a:ext cx="10634" cy="217834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10D63A9-6E24-B9CA-3B8C-B3BC8043DCEC}"/>
              </a:ext>
            </a:extLst>
          </p:cNvPr>
          <p:cNvSpPr txBox="1"/>
          <p:nvPr/>
        </p:nvSpPr>
        <p:spPr>
          <a:xfrm>
            <a:off x="2872314" y="1349444"/>
            <a:ext cx="4147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500AD years after death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1F4F3D7-D9CD-0F3D-8B07-638DBE8598A6}"/>
              </a:ext>
            </a:extLst>
          </p:cNvPr>
          <p:cNvSpPr txBox="1"/>
          <p:nvPr/>
        </p:nvSpPr>
        <p:spPr>
          <a:xfrm>
            <a:off x="5325476" y="2283775"/>
            <a:ext cx="6521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900- 1000(AD) years after death </a:t>
            </a:r>
            <a:r>
              <a:rPr lang="en-GB" sz="2800" b="1" dirty="0" err="1"/>
              <a:t>approx</a:t>
            </a:r>
            <a:r>
              <a:rPr lang="en-GB" sz="2800" b="1" dirty="0"/>
              <a:t>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CEF6DDE-4332-4260-8CDC-E86603AA0AFE}"/>
              </a:ext>
            </a:extLst>
          </p:cNvPr>
          <p:cNvSpPr txBox="1"/>
          <p:nvPr/>
        </p:nvSpPr>
        <p:spPr>
          <a:xfrm>
            <a:off x="4695579" y="3389273"/>
            <a:ext cx="2460146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</a:rPr>
              <a:t>Masoretes copying Hebrew Bible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22BAF8-B003-BFAB-072F-1F6FCD9B4CCD}"/>
              </a:ext>
            </a:extLst>
          </p:cNvPr>
          <p:cNvSpPr txBox="1"/>
          <p:nvPr/>
        </p:nvSpPr>
        <p:spPr>
          <a:xfrm>
            <a:off x="38866" y="3389274"/>
            <a:ext cx="4631354" cy="120032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</a:rPr>
              <a:t>What if the Old Testament had errors before the Masoretes copying of the Hebrew Bible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41A969-EFB4-54C2-EE75-D149FCEB1320}"/>
              </a:ext>
            </a:extLst>
          </p:cNvPr>
          <p:cNvSpPr txBox="1"/>
          <p:nvPr/>
        </p:nvSpPr>
        <p:spPr>
          <a:xfrm>
            <a:off x="4419719" y="5036356"/>
            <a:ext cx="530016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/>
              <a:t>Earliest copies of Hebrew Bible</a:t>
            </a:r>
          </a:p>
          <a:p>
            <a:pPr algn="ctr"/>
            <a:r>
              <a:rPr lang="en-GB" sz="3200" b="1" dirty="0">
                <a:solidFill>
                  <a:srgbClr val="0070C0"/>
                </a:solidFill>
              </a:rPr>
              <a:t>Masoretic text </a:t>
            </a:r>
          </a:p>
          <a:p>
            <a:pPr algn="ctr"/>
            <a:r>
              <a:rPr lang="en-GB" sz="2400" dirty="0"/>
              <a:t>is 930AD -  almost complete</a:t>
            </a:r>
          </a:p>
          <a:p>
            <a:pPr algn="ctr"/>
            <a:r>
              <a:rPr lang="en-GB" sz="2400" dirty="0"/>
              <a:t>1008AD – fully complete </a:t>
            </a:r>
          </a:p>
          <a:p>
            <a:endParaRPr lang="en-GB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4C9698C-50D8-DC1A-CBD8-9A27EF6AEAE1}"/>
              </a:ext>
            </a:extLst>
          </p:cNvPr>
          <p:cNvCxnSpPr>
            <a:cxnSpLocks/>
          </p:cNvCxnSpPr>
          <p:nvPr/>
        </p:nvCxnSpPr>
        <p:spPr>
          <a:xfrm flipV="1">
            <a:off x="7076625" y="4619625"/>
            <a:ext cx="0" cy="492931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3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8" grpId="0"/>
      <p:bldP spid="39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D9114-EC40-D3F2-FB0B-44DDDEFF2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37FD32ED-D173-5A65-2525-2AE1353E1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8422531-D229-69DF-3ADA-7B5A97CF0EC7}"/>
              </a:ext>
            </a:extLst>
          </p:cNvPr>
          <p:cNvSpPr/>
          <p:nvPr/>
        </p:nvSpPr>
        <p:spPr>
          <a:xfrm>
            <a:off x="66680" y="4051005"/>
            <a:ext cx="11685842" cy="49973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4C8C8B-0CD2-8D64-E84F-3896A9D2158B}"/>
              </a:ext>
            </a:extLst>
          </p:cNvPr>
          <p:cNvCxnSpPr/>
          <p:nvPr/>
        </p:nvCxnSpPr>
        <p:spPr>
          <a:xfrm flipV="1">
            <a:off x="2479602" y="2694245"/>
            <a:ext cx="0" cy="1350335"/>
          </a:xfrm>
          <a:prstGeom prst="line">
            <a:avLst/>
          </a:prstGeom>
          <a:ln w="825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9CE7DD-2E40-D66E-626A-463E8C5056C1}"/>
              </a:ext>
            </a:extLst>
          </p:cNvPr>
          <p:cNvCxnSpPr>
            <a:cxnSpLocks/>
          </p:cNvCxnSpPr>
          <p:nvPr/>
        </p:nvCxnSpPr>
        <p:spPr>
          <a:xfrm flipH="1">
            <a:off x="2041453" y="3033826"/>
            <a:ext cx="925032" cy="0"/>
          </a:xfrm>
          <a:prstGeom prst="line">
            <a:avLst/>
          </a:prstGeom>
          <a:ln w="825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16A8CEA-78CB-C42C-9442-12A407229490}"/>
              </a:ext>
            </a:extLst>
          </p:cNvPr>
          <p:cNvSpPr txBox="1"/>
          <p:nvPr/>
        </p:nvSpPr>
        <p:spPr>
          <a:xfrm>
            <a:off x="1505272" y="2139223"/>
            <a:ext cx="2352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Death of Christ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1FCA27A-A20E-72A9-8769-7D3729706766}"/>
              </a:ext>
            </a:extLst>
          </p:cNvPr>
          <p:cNvCxnSpPr/>
          <p:nvPr/>
        </p:nvCxnSpPr>
        <p:spPr>
          <a:xfrm flipV="1">
            <a:off x="11741888" y="3572539"/>
            <a:ext cx="0" cy="4784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9F60F04-FED0-93CC-4AC4-78BFF193AE5E}"/>
              </a:ext>
            </a:extLst>
          </p:cNvPr>
          <p:cNvSpPr txBox="1"/>
          <p:nvPr/>
        </p:nvSpPr>
        <p:spPr>
          <a:xfrm>
            <a:off x="10770781" y="3033826"/>
            <a:ext cx="1456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Today 2026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68A5382-0344-BE48-D776-25DCDB5C93CF}"/>
              </a:ext>
            </a:extLst>
          </p:cNvPr>
          <p:cNvSpPr/>
          <p:nvPr/>
        </p:nvSpPr>
        <p:spPr>
          <a:xfrm>
            <a:off x="4723401" y="3484685"/>
            <a:ext cx="2404509" cy="55287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78E643F-47D8-13ED-572D-837561D46269}"/>
              </a:ext>
            </a:extLst>
          </p:cNvPr>
          <p:cNvCxnSpPr>
            <a:cxnSpLocks/>
          </p:cNvCxnSpPr>
          <p:nvPr/>
        </p:nvCxnSpPr>
        <p:spPr>
          <a:xfrm flipV="1">
            <a:off x="7127910" y="3198684"/>
            <a:ext cx="0" cy="85232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C137F9F-44A3-24E7-AB0E-2A3D575D909B}"/>
              </a:ext>
            </a:extLst>
          </p:cNvPr>
          <p:cNvCxnSpPr>
            <a:cxnSpLocks/>
          </p:cNvCxnSpPr>
          <p:nvPr/>
        </p:nvCxnSpPr>
        <p:spPr>
          <a:xfrm flipV="1">
            <a:off x="4680854" y="1864595"/>
            <a:ext cx="0" cy="2186409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0578C0F-0F19-D174-D269-444C57672A88}"/>
              </a:ext>
            </a:extLst>
          </p:cNvPr>
          <p:cNvSpPr txBox="1"/>
          <p:nvPr/>
        </p:nvSpPr>
        <p:spPr>
          <a:xfrm>
            <a:off x="3034184" y="1341375"/>
            <a:ext cx="4147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500AD years after death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1A58A71-5A0B-86D3-5A11-26B61D0A433E}"/>
              </a:ext>
            </a:extLst>
          </p:cNvPr>
          <p:cNvSpPr txBox="1"/>
          <p:nvPr/>
        </p:nvSpPr>
        <p:spPr>
          <a:xfrm>
            <a:off x="5213810" y="2521255"/>
            <a:ext cx="6521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900- 1000(AD) years after death </a:t>
            </a:r>
            <a:r>
              <a:rPr lang="en-GB" sz="2800" b="1" dirty="0" err="1"/>
              <a:t>approx</a:t>
            </a:r>
            <a:r>
              <a:rPr lang="en-GB" sz="2800" b="1" dirty="0"/>
              <a:t>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91B3E69-969E-BF60-CA45-3337D4E0869D}"/>
              </a:ext>
            </a:extLst>
          </p:cNvPr>
          <p:cNvSpPr txBox="1"/>
          <p:nvPr/>
        </p:nvSpPr>
        <p:spPr>
          <a:xfrm>
            <a:off x="4701915" y="3368008"/>
            <a:ext cx="240883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FF00"/>
                </a:solidFill>
              </a:rPr>
              <a:t>Masoretes copying Hebrew Bible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05E399-6599-82B5-BA9D-878DE16739D4}"/>
              </a:ext>
            </a:extLst>
          </p:cNvPr>
          <p:cNvSpPr txBox="1"/>
          <p:nvPr/>
        </p:nvSpPr>
        <p:spPr>
          <a:xfrm>
            <a:off x="276447" y="3479390"/>
            <a:ext cx="2242228" cy="107721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2000" b="1" dirty="0"/>
              <a:t>Dead sea scrolls ranging from </a:t>
            </a:r>
            <a:r>
              <a:rPr lang="en-GB" sz="2400" b="1" dirty="0"/>
              <a:t>250BC -70AD</a:t>
            </a:r>
            <a:endParaRPr lang="en-GB" sz="2000" b="1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86BB97E-0AA8-78E7-36E9-9382C387F852}"/>
              </a:ext>
            </a:extLst>
          </p:cNvPr>
          <p:cNvCxnSpPr/>
          <p:nvPr/>
        </p:nvCxnSpPr>
        <p:spPr>
          <a:xfrm flipH="1">
            <a:off x="1350335" y="4944140"/>
            <a:ext cx="5777575" cy="0"/>
          </a:xfrm>
          <a:prstGeom prst="straightConnector1">
            <a:avLst/>
          </a:prstGeom>
          <a:ln w="6985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D748B20-B955-5F43-7679-BEB5DB653474}"/>
              </a:ext>
            </a:extLst>
          </p:cNvPr>
          <p:cNvSpPr txBox="1"/>
          <p:nvPr/>
        </p:nvSpPr>
        <p:spPr>
          <a:xfrm>
            <a:off x="1254868" y="5197801"/>
            <a:ext cx="58814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Over a 1000 years before the Masoretic text</a:t>
            </a:r>
          </a:p>
          <a:p>
            <a:pPr algn="ctr"/>
            <a:r>
              <a:rPr lang="en-GB" sz="2400" dirty="0"/>
              <a:t>to period before Jesus’s birth  </a:t>
            </a:r>
          </a:p>
        </p:txBody>
      </p:sp>
    </p:spTree>
    <p:extLst>
      <p:ext uri="{BB962C8B-B14F-4D97-AF65-F5344CB8AC3E}">
        <p14:creationId xmlns:p14="http://schemas.microsoft.com/office/powerpoint/2010/main" val="376194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48DA0-E18E-3228-9552-02F36C35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36B8690A-B61A-960A-6B7E-078144D2E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3CA93D34-86D3-40F5-E917-81280D178BAC}"/>
              </a:ext>
            </a:extLst>
          </p:cNvPr>
          <p:cNvSpPr txBox="1"/>
          <p:nvPr/>
        </p:nvSpPr>
        <p:spPr>
          <a:xfrm>
            <a:off x="276446" y="1148317"/>
            <a:ext cx="11733148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/>
              <a:t>(2) </a:t>
            </a:r>
            <a:r>
              <a:rPr lang="en-GB" sz="4400" b="1" u="sng" dirty="0"/>
              <a:t>What about prophecy?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/>
              <a:t>If the prophecies of the Bible are not true then the </a:t>
            </a:r>
          </a:p>
          <a:p>
            <a:pPr lvl="1"/>
            <a:r>
              <a:rPr lang="en-GB" sz="4000" dirty="0"/>
              <a:t>Bible falls apart </a:t>
            </a:r>
          </a:p>
        </p:txBody>
      </p:sp>
    </p:spTree>
    <p:extLst>
      <p:ext uri="{BB962C8B-B14F-4D97-AF65-F5344CB8AC3E}">
        <p14:creationId xmlns:p14="http://schemas.microsoft.com/office/powerpoint/2010/main" val="316168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076FE-AF24-430F-F1D1-0D5C2FA5B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F6DF2E0C-84ED-B37F-51DE-E57BFD50F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5ACEAB-2BE6-1CFD-7860-F4B7283BCE21}"/>
              </a:ext>
            </a:extLst>
          </p:cNvPr>
          <p:cNvSpPr txBox="1"/>
          <p:nvPr/>
        </p:nvSpPr>
        <p:spPr>
          <a:xfrm>
            <a:off x="164430" y="1153461"/>
            <a:ext cx="1202757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4000" b="1" u="sng" dirty="0"/>
              <a:t>The probability of Christ’s prophecies being fulfilled</a:t>
            </a:r>
          </a:p>
          <a:p>
            <a:endParaRPr lang="en-GB" b="1" dirty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FF0000"/>
                </a:solidFill>
              </a:rPr>
              <a:t>8 Prophecies, probability is  1 </a:t>
            </a:r>
            <a:r>
              <a:rPr lang="en-GB" sz="3600" b="1" baseline="30000" dirty="0">
                <a:solidFill>
                  <a:srgbClr val="FF0000"/>
                </a:solidFill>
              </a:rPr>
              <a:t>17  </a:t>
            </a:r>
          </a:p>
          <a:p>
            <a:pPr lvl="3"/>
            <a:r>
              <a:rPr lang="en-GB" sz="3600" b="1" dirty="0">
                <a:solidFill>
                  <a:srgbClr val="0070C0"/>
                </a:solidFill>
              </a:rPr>
              <a:t>1,00,000,000,000,000,000</a:t>
            </a:r>
          </a:p>
          <a:p>
            <a:pPr lvl="3"/>
            <a:endParaRPr lang="en-GB" sz="3600" b="1" dirty="0"/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GB" sz="3600" b="1" dirty="0">
                <a:solidFill>
                  <a:srgbClr val="FF0000"/>
                </a:solidFill>
              </a:rPr>
              <a:t>48 Prophecies, probability is 1 </a:t>
            </a:r>
            <a:r>
              <a:rPr lang="en-GB" sz="3600" b="1" baseline="30000" dirty="0">
                <a:solidFill>
                  <a:srgbClr val="FF0000"/>
                </a:solidFill>
              </a:rPr>
              <a:t>57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GB" b="1" baseline="30000" dirty="0"/>
          </a:p>
          <a:p>
            <a:pPr lvl="3"/>
            <a:r>
              <a:rPr lang="en-GB" sz="3600" b="1" dirty="0">
                <a:solidFill>
                  <a:srgbClr val="0070C0"/>
                </a:solidFill>
              </a:rPr>
              <a:t>1,000,000,000,000,000,000,000,000,000,000,000,000,000,000,000,000,000,000</a:t>
            </a:r>
          </a:p>
        </p:txBody>
      </p:sp>
    </p:spTree>
    <p:extLst>
      <p:ext uri="{BB962C8B-B14F-4D97-AF65-F5344CB8AC3E}">
        <p14:creationId xmlns:p14="http://schemas.microsoft.com/office/powerpoint/2010/main" val="196020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160FA-7477-6452-1F27-B84028FE6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8CC6CB55-3A81-4FAE-6673-EC7E7B5A9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69178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C51857-DDFD-AC03-C08E-C82E57C42216}"/>
              </a:ext>
            </a:extLst>
          </p:cNvPr>
          <p:cNvSpPr txBox="1"/>
          <p:nvPr/>
        </p:nvSpPr>
        <p:spPr>
          <a:xfrm>
            <a:off x="164430" y="716808"/>
            <a:ext cx="12027570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arenBoth"/>
            </a:pPr>
            <a:r>
              <a:rPr lang="en-GB" sz="3600" b="1" dirty="0"/>
              <a:t>   </a:t>
            </a:r>
            <a:r>
              <a:rPr lang="en-GB" sz="3600" b="1" u="sng" dirty="0"/>
              <a:t>Prophesy of the child who would crush Satan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2800" b="1" dirty="0"/>
              <a:t>Genesis 3:15 </a:t>
            </a:r>
            <a:r>
              <a:rPr lang="en-GB" sz="2800" dirty="0"/>
              <a:t>(over 4000+ years BC)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2800" dirty="0"/>
              <a:t>The seed of the woman (Christ) will crush the serpent (Satan), and the serpent will bruise His heel 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2800" dirty="0"/>
              <a:t>Crushing the head is fatal but the heel is not 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2800" b="1" u="sng" dirty="0">
                <a:solidFill>
                  <a:srgbClr val="FF0000"/>
                </a:solidFill>
              </a:rPr>
              <a:t>Prophesy fulfilled </a:t>
            </a:r>
            <a:r>
              <a:rPr lang="en-GB" sz="2800" b="1" dirty="0">
                <a:solidFill>
                  <a:srgbClr val="FF0000"/>
                </a:solidFill>
              </a:rPr>
              <a:t>Galatians 4:4, Matthew 4:1-11, Colossians 2:15, 1 John 3:8, Rev 20:10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endParaRPr lang="en-GB" sz="700" dirty="0">
              <a:solidFill>
                <a:srgbClr val="FF0000"/>
              </a:solidFill>
            </a:endParaRPr>
          </a:p>
          <a:p>
            <a:pPr marL="1485900" lvl="2" indent="-571500">
              <a:buFont typeface="Arial" panose="020B0604020202020204" pitchFamily="34" charset="0"/>
              <a:buChar char="•"/>
            </a:pPr>
            <a:endParaRPr lang="en-GB" sz="200" dirty="0"/>
          </a:p>
          <a:p>
            <a:pPr marL="742950" indent="-742950">
              <a:buAutoNum type="arabicParenBoth" startAt="2"/>
            </a:pPr>
            <a:r>
              <a:rPr lang="en-GB" sz="3600" b="1" dirty="0"/>
              <a:t>  </a:t>
            </a:r>
            <a:r>
              <a:rPr lang="en-GB" sz="3600" b="1" u="sng" dirty="0"/>
              <a:t>Prophesy of the child coming though the family line </a:t>
            </a:r>
            <a:r>
              <a:rPr lang="en-GB" sz="3600" b="1" dirty="0"/>
              <a:t>	</a:t>
            </a:r>
            <a:r>
              <a:rPr lang="en-GB" sz="3600" b="1" u="sng" dirty="0"/>
              <a:t>of Abraham and David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2800" b="1" dirty="0"/>
              <a:t>Genesis 12:1-3, 22:18, 49:10 </a:t>
            </a:r>
            <a:r>
              <a:rPr lang="en-GB" sz="2800" dirty="0"/>
              <a:t>(about 2000 years BC)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2800" b="1" dirty="0"/>
              <a:t>2 Samuel 7:12-17 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2800" b="1" u="sng" dirty="0">
                <a:solidFill>
                  <a:srgbClr val="FF0000"/>
                </a:solidFill>
              </a:rPr>
              <a:t>Prophesy fulfilled </a:t>
            </a:r>
            <a:r>
              <a:rPr lang="en-GB" sz="2800" b="1" dirty="0">
                <a:solidFill>
                  <a:srgbClr val="FF0000"/>
                </a:solidFill>
              </a:rPr>
              <a:t>Matthew 1, also Luke 1:32, Luke 2:4, Luke 3:23–38: Romans 1:3–4: 2 Timothy 2:8: Revelation 22:16</a:t>
            </a:r>
          </a:p>
          <a:p>
            <a:pPr lvl="2"/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02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63482-019A-282C-E5EA-464877CB0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85BC61C5-F5D6-E02A-017B-D241FEFAB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69178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E4B798-0B35-F91F-075D-2CF2EC1854D5}"/>
              </a:ext>
            </a:extLst>
          </p:cNvPr>
          <p:cNvSpPr txBox="1"/>
          <p:nvPr/>
        </p:nvSpPr>
        <p:spPr>
          <a:xfrm>
            <a:off x="164430" y="1021608"/>
            <a:ext cx="1202757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(3) 	</a:t>
            </a:r>
            <a:r>
              <a:rPr lang="en-GB" sz="3600" b="1" u="sng" dirty="0"/>
              <a:t>Prophesy of the child being born to a virgin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2800" b="1" dirty="0"/>
              <a:t>Isaiah 7:14 </a:t>
            </a:r>
            <a:r>
              <a:rPr lang="en-GB" sz="2800" dirty="0"/>
              <a:t>(700 years BC) 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2800" b="1" u="sng" dirty="0">
                <a:solidFill>
                  <a:srgbClr val="FF0000"/>
                </a:solidFill>
              </a:rPr>
              <a:t>Prophesy fulfilled Luke 1:26-27, </a:t>
            </a:r>
            <a:r>
              <a:rPr lang="en-GB" sz="2800" b="1" dirty="0">
                <a:solidFill>
                  <a:srgbClr val="FF0000"/>
                </a:solidFill>
              </a:rPr>
              <a:t>Matthew 1:18-25 </a:t>
            </a:r>
          </a:p>
          <a:p>
            <a:endParaRPr lang="en-GB" sz="1200" b="1" dirty="0">
              <a:solidFill>
                <a:srgbClr val="FF0000"/>
              </a:solidFill>
            </a:endParaRPr>
          </a:p>
          <a:p>
            <a:r>
              <a:rPr lang="en-GB" sz="3600" b="1" dirty="0"/>
              <a:t>(4)	</a:t>
            </a:r>
            <a:r>
              <a:rPr lang="en-GB" sz="3600" b="1" u="sng" dirty="0"/>
              <a:t>Prophesy of the child’s place of birth 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2800" b="1" dirty="0"/>
              <a:t>Micah 5:2 </a:t>
            </a:r>
            <a:r>
              <a:rPr lang="en-GB" sz="2800" dirty="0"/>
              <a:t>(approx. 700 years BC) 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2800" b="1" u="sng" dirty="0">
                <a:solidFill>
                  <a:srgbClr val="FF0000"/>
                </a:solidFill>
              </a:rPr>
              <a:t>Prophesy fulfilled </a:t>
            </a:r>
            <a:r>
              <a:rPr lang="en-GB" sz="2800" b="1" dirty="0">
                <a:solidFill>
                  <a:srgbClr val="FF0000"/>
                </a:solidFill>
              </a:rPr>
              <a:t>Matthew 2:1-11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endParaRPr lang="en-GB" sz="2800" b="1" dirty="0">
              <a:solidFill>
                <a:srgbClr val="FF0000"/>
              </a:solidFill>
            </a:endParaRPr>
          </a:p>
          <a:p>
            <a:r>
              <a:rPr lang="en-GB" sz="3600" b="1" u="sng" dirty="0"/>
              <a:t>(5) Prophesy of what child will be called 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2800" b="1" dirty="0"/>
              <a:t>Isaiah 7:14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0000"/>
                </a:solidFill>
              </a:rPr>
              <a:t>Prophesy fulfilled Matthew 1:23</a:t>
            </a:r>
          </a:p>
          <a:p>
            <a:pPr lvl="2"/>
            <a:endParaRPr lang="en-GB" sz="2800" b="1" dirty="0">
              <a:solidFill>
                <a:srgbClr val="FF0000"/>
              </a:solidFill>
            </a:endParaRPr>
          </a:p>
          <a:p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8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87130-77DB-C599-968C-55A5D88D6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5FD4F2CE-813A-5460-89BC-79E745E66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69178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95B8FB-B229-7F4E-C441-94E790EE6A8F}"/>
              </a:ext>
            </a:extLst>
          </p:cNvPr>
          <p:cNvSpPr txBox="1"/>
          <p:nvPr/>
        </p:nvSpPr>
        <p:spPr>
          <a:xfrm>
            <a:off x="164430" y="716808"/>
            <a:ext cx="1202757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(6) </a:t>
            </a:r>
            <a:r>
              <a:rPr lang="en-GB" sz="3600" b="1" u="sng" dirty="0"/>
              <a:t>Prophesy of Jesus hands and feet being pierced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2800" b="1" dirty="0"/>
              <a:t>(Psalm 22:16</a:t>
            </a:r>
            <a:r>
              <a:rPr lang="en-GB" sz="2800" dirty="0"/>
              <a:t>)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0000"/>
                </a:solidFill>
              </a:rPr>
              <a:t>Prophecy fulfilled John 20:27</a:t>
            </a:r>
          </a:p>
          <a:p>
            <a:endParaRPr lang="en-GB" sz="1200" b="1" u="sng" dirty="0"/>
          </a:p>
          <a:p>
            <a:r>
              <a:rPr lang="en-GB" sz="3600" b="1" u="sng" dirty="0"/>
              <a:t>(7) Prophesy that Jesus will be crucified with robbers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2800" b="1" dirty="0"/>
              <a:t>(Isaiah 53:12)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0000"/>
                </a:solidFill>
              </a:rPr>
              <a:t>Prophecy fulfilled Matthew 27:38</a:t>
            </a:r>
          </a:p>
          <a:p>
            <a:endParaRPr lang="en-GB" sz="1200" b="1" dirty="0">
              <a:solidFill>
                <a:srgbClr val="FF0000"/>
              </a:solidFill>
            </a:endParaRPr>
          </a:p>
          <a:p>
            <a:r>
              <a:rPr lang="en-GB" sz="3600" b="1" u="sng" dirty="0"/>
              <a:t>(8) Prophesy that Jesus’s bones will not be broken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2800" b="1" dirty="0"/>
              <a:t>(Psalm 34:40)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0000"/>
                </a:solidFill>
              </a:rPr>
              <a:t>Fulfilled ( John 19:36)</a:t>
            </a:r>
          </a:p>
          <a:p>
            <a:endParaRPr lang="en-GB" sz="800" b="1" dirty="0">
              <a:solidFill>
                <a:srgbClr val="FF0000"/>
              </a:solidFill>
            </a:endParaRPr>
          </a:p>
          <a:p>
            <a:r>
              <a:rPr lang="en-GB" sz="3600" b="1" u="sng" dirty="0"/>
              <a:t>(9) Prophesy that Jesus will thirst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2800" b="1" dirty="0"/>
              <a:t>(Psalm 22:15)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GB" sz="2800" b="1" dirty="0">
                <a:solidFill>
                  <a:srgbClr val="FF0000"/>
                </a:solidFill>
              </a:rPr>
              <a:t>Fulfilled (John 19:28)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FF0000"/>
              </a:solidFill>
            </a:endParaRP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6259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448</Words>
  <Application>Microsoft Office PowerPoint</Application>
  <PresentationFormat>Widescreen</PresentationFormat>
  <Paragraphs>73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Juge Ram</dc:creator>
  <cp:lastModifiedBy>Danny Paul</cp:lastModifiedBy>
  <cp:revision>30</cp:revision>
  <dcterms:created xsi:type="dcterms:W3CDTF">2025-11-14T16:43:08Z</dcterms:created>
  <dcterms:modified xsi:type="dcterms:W3CDTF">2026-10-05T00:28:07Z</dcterms:modified>
</cp:coreProperties>
</file>