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6" r:id="rId2"/>
    <p:sldId id="303" r:id="rId3"/>
    <p:sldId id="304" r:id="rId4"/>
    <p:sldId id="30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BB5"/>
    <a:srgbClr val="FFEAB4"/>
    <a:srgbClr val="5F37F1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3" autoAdjust="0"/>
    <p:restoredTop sz="94660"/>
  </p:normalViewPr>
  <p:slideViewPr>
    <p:cSldViewPr snapToGrid="0">
      <p:cViewPr varScale="1">
        <p:scale>
          <a:sx n="99" d="100"/>
          <a:sy n="99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A67EB-63F5-402F-BA47-F6D2FCBA1A4F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ACC2-4C0F-4A10-928A-E496D6FFF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1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2D13-B2BB-9413-4195-A8958EFC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D18828-A0EF-6536-9C50-93FC81965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8B346-246F-40E9-88C5-0653EA58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A110E-133D-49CA-D212-BA851070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A0C05-014F-04C9-18CE-71FD977C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3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3DC9-DAA9-ED0B-3828-3FF3A81F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2BEF0-7F92-B180-1298-2B0BEE0A0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CB19B-6184-C9DD-5250-9D340C76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EF428-52EA-DBD3-E745-78030EF1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40A12-C793-E5D5-3505-00F22FAC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5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DFE1A5-4813-67E8-C5BF-3024AE62D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B7088-E207-7387-E75E-5AA34EC9F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C2090-C2C2-CD72-75C9-AF29854A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D47C6-5CF9-4477-71B1-8C89FBBF4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2F8B-F4B4-7C1C-AE19-8AED7C7C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66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BB1A-4DFE-A89F-E5BD-788EA459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75415-BF57-2AE3-055F-DA0008B5C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24637-0521-D0F9-74BA-B54FA9C1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7F59C-1A84-A1A2-68B3-73E517D2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67BFC-A076-E906-CDEF-91F456C9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7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5FFC-AEB3-808B-5689-EAA773A4D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361AF-9931-DDDC-E7E6-E9FD8022B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8DCF0-5FF1-997F-B6E6-B76FA595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04000-F2BD-C32C-BEE9-CCE8C408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09AE6-A826-7D45-6D2B-391AE1CD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81D7-3237-FD2D-5B8B-4DB3D788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F270-B435-21C6-2FE5-65777E6FB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EF81D-189B-5549-4209-A8FA4EE76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CE669-5666-D390-EF5C-83DBB0B6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6961F-6767-2781-A54A-90BA44D2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0CCA1-3388-F030-7363-86E28034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2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389D2-9FDD-C9CF-9DD6-3D5E1239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6BE16-5145-9E2A-714D-098A40332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2E0BB-4763-C7F8-4425-8DD1DE288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90207-3148-0094-FC9C-93CDC2E3F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61B94-13F2-1906-E3C7-3CC64062A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EE712B-5026-CA49-3480-9B2C35BC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BAE15C-0B67-7873-BE6B-9693A451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F84334-EA5B-363F-8885-02460156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1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856A-CC9C-8CB0-4CB1-D40A4C5D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D0051-5D46-7BF8-8EF1-DD37FF80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77C60-4057-E277-76D8-DF852624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D0CB1-424D-8231-F803-0C608EAF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4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02F5D-326D-1356-F730-28CF17A1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96C2-B768-B8F2-AF58-FF2DD4C9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A6EAC-3EDE-6B6E-65BC-FAE0D1B0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9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7DD6-E516-E5E9-B712-E71A2D9B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6C54E-51DB-6453-F22E-91CE6EC3B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31DE-7AF7-2C51-5EC1-530342192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E67D4-B387-79D7-ECB9-1772D31E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40A57-58BD-001B-DCAA-6DB9078B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CD549-0F76-6633-9978-5D85C91B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5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FEA5-4BCF-2C48-0A57-CCD38EEF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5BBFA-957A-CCA5-6A2B-456317079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C70F3-CBE2-3009-7893-93E5B36A1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B7B9F-CB6E-0F54-3562-0D7C91EB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11BC9-D013-F4A4-9E38-F0C4EBD4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F2843-4EDC-29AE-79F7-B1AE03E3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2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FC9FC-EAEE-D07D-9549-93C84366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79F20-8E42-C50C-2F4C-9BFF4AF69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53210-2D11-E00A-A261-2D388F888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EC6A0D-D7D7-406A-98EC-EBAA14B29EA8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E41E8-7CA0-8E17-77CC-EF1EF526B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B094-B94B-D2F7-A2CC-1293CC1EE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78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920E9A9B-71F1-C09A-273A-DA456EA5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38" y="177466"/>
            <a:ext cx="3571123" cy="7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3E5198-4E54-A7A3-7FD1-21C11C3E8856}"/>
              </a:ext>
            </a:extLst>
          </p:cNvPr>
          <p:cNvSpPr txBox="1"/>
          <p:nvPr/>
        </p:nvSpPr>
        <p:spPr>
          <a:xfrm>
            <a:off x="0" y="2226528"/>
            <a:ext cx="1219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/>
              <a:t>Reading </a:t>
            </a:r>
          </a:p>
          <a:p>
            <a:pPr algn="ctr"/>
            <a:r>
              <a:rPr lang="en-GB" sz="6000" dirty="0"/>
              <a:t>James </a:t>
            </a:r>
            <a:r>
              <a:rPr lang="en-GB" sz="5400" dirty="0"/>
              <a:t>(</a:t>
            </a:r>
            <a:r>
              <a:rPr lang="pa-IN" sz="5400" dirty="0"/>
              <a:t>ਯਾਕੂਬ</a:t>
            </a:r>
            <a:r>
              <a:rPr lang="en-GB" sz="5400" dirty="0"/>
              <a:t>) </a:t>
            </a:r>
            <a:r>
              <a:rPr lang="en-GB" sz="6000" dirty="0"/>
              <a:t>2:14-26</a:t>
            </a:r>
          </a:p>
          <a:p>
            <a:pPr algn="ctr"/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64221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ad Sea | History, Location, Salt, Map, Minerals, &amp; Facts | Britannica">
            <a:extLst>
              <a:ext uri="{FF2B5EF4-FFF2-40B4-BE49-F238E27FC236}">
                <a16:creationId xmlns:a16="http://schemas.microsoft.com/office/drawing/2014/main" id="{818F45BF-D95F-A778-903C-10076295A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5" r="7171"/>
          <a:stretch>
            <a:fillRect/>
          </a:stretch>
        </p:blipFill>
        <p:spPr bwMode="auto">
          <a:xfrm>
            <a:off x="0" y="0"/>
            <a:ext cx="5864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9B9BCF-BD18-02CF-23B2-F5E715A7DE72}"/>
              </a:ext>
            </a:extLst>
          </p:cNvPr>
          <p:cNvSpPr/>
          <p:nvPr/>
        </p:nvSpPr>
        <p:spPr>
          <a:xfrm>
            <a:off x="3773776" y="2828918"/>
            <a:ext cx="1231361" cy="1047964"/>
          </a:xfrm>
          <a:prstGeom prst="rect">
            <a:avLst/>
          </a:prstGeom>
          <a:solidFill>
            <a:srgbClr val="FFEAB4"/>
          </a:solidFill>
          <a:ln>
            <a:solidFill>
              <a:srgbClr val="FFEAB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Dead Sea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805E79-D9A7-0C53-EB3B-054CDCECC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714" y="134753"/>
            <a:ext cx="5457525" cy="3898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DEFE78-0362-3034-32DA-A055A86517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184" r="8158"/>
          <a:stretch>
            <a:fillRect/>
          </a:stretch>
        </p:blipFill>
        <p:spPr>
          <a:xfrm>
            <a:off x="6040616" y="2695074"/>
            <a:ext cx="5974922" cy="402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97A5E-933E-F652-BAAD-7BC2BA37A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0CB694B6-71C7-EE65-62C2-815B4D10F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11" y="82215"/>
            <a:ext cx="2862578" cy="57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085736-8F97-0B45-90B4-D839BB4449DD}"/>
              </a:ext>
            </a:extLst>
          </p:cNvPr>
          <p:cNvSpPr txBox="1"/>
          <p:nvPr/>
        </p:nvSpPr>
        <p:spPr>
          <a:xfrm>
            <a:off x="104775" y="579913"/>
            <a:ext cx="122967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James uses 4 examples</a:t>
            </a:r>
          </a:p>
          <a:p>
            <a:endParaRPr lang="en-GB" sz="4400" b="1" dirty="0"/>
          </a:p>
          <a:p>
            <a:pPr marL="514350" indent="-514350">
              <a:buAutoNum type="arabicParenBoth"/>
            </a:pPr>
            <a:r>
              <a:rPr lang="en-GB" sz="3600" b="1" dirty="0">
                <a:solidFill>
                  <a:srgbClr val="0B1BB5"/>
                </a:solidFill>
              </a:rPr>
              <a:t>    Two that deal with false faith and two with real faith</a:t>
            </a:r>
          </a:p>
          <a:p>
            <a:r>
              <a:rPr lang="en-GB" sz="3600" b="1" dirty="0">
                <a:solidFill>
                  <a:srgbClr val="0B1BB5"/>
                </a:solidFill>
              </a:rPr>
              <a:t> </a:t>
            </a:r>
          </a:p>
          <a:p>
            <a:r>
              <a:rPr lang="en-GB" sz="3600" b="1" dirty="0">
                <a:solidFill>
                  <a:srgbClr val="0B1BB5"/>
                </a:solidFill>
              </a:rPr>
              <a:t>(2) 	Two deal with faith towards people and two with faith 	towards God </a:t>
            </a:r>
          </a:p>
          <a:p>
            <a:pPr marL="228600" indent="-228600">
              <a:buAutoNum type="arabicParenBoth"/>
            </a:pPr>
            <a:endParaRPr lang="en-GB" sz="3600" b="1" dirty="0">
              <a:solidFill>
                <a:srgbClr val="0B1BB5"/>
              </a:solidFill>
            </a:endParaRPr>
          </a:p>
          <a:p>
            <a:r>
              <a:rPr lang="en-GB" sz="3600" b="1" dirty="0">
                <a:solidFill>
                  <a:srgbClr val="0B1BB5"/>
                </a:solidFill>
              </a:rPr>
              <a:t>(3)    Each example finishes with a summary statement </a:t>
            </a:r>
            <a:endParaRPr lang="en-GB" sz="1100" b="1" dirty="0">
              <a:solidFill>
                <a:srgbClr val="0B1BB5"/>
              </a:solidFill>
            </a:endParaRP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069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EF1F3-8FD9-6752-163B-BD8BCB385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732F76DA-2EF8-B8DC-88D8-BECB7B0BD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11" y="82215"/>
            <a:ext cx="2862578" cy="57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B6E9DE-5D65-859D-8EC2-C0E0F3992012}"/>
              </a:ext>
            </a:extLst>
          </p:cNvPr>
          <p:cNvSpPr txBox="1"/>
          <p:nvPr/>
        </p:nvSpPr>
        <p:spPr>
          <a:xfrm>
            <a:off x="32111" y="579913"/>
            <a:ext cx="12172151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(1) </a:t>
            </a:r>
            <a:r>
              <a:rPr lang="en-GB" sz="3200" b="1" u="sng" dirty="0"/>
              <a:t>What is the relationship between faith and Good works</a:t>
            </a:r>
            <a:endParaRPr lang="en-GB" sz="1050" b="1" u="sng" dirty="0">
              <a:solidFill>
                <a:srgbClr val="0B1BB5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Works = </a:t>
            </a:r>
            <a:r>
              <a:rPr lang="en-GB" sz="2800" b="1" dirty="0">
                <a:solidFill>
                  <a:srgbClr val="FF0000"/>
                </a:solidFill>
              </a:rPr>
              <a:t>Salvation</a:t>
            </a:r>
            <a:r>
              <a:rPr lang="en-GB" sz="2800" dirty="0">
                <a:solidFill>
                  <a:srgbClr val="FF0000"/>
                </a:solidFill>
              </a:rPr>
              <a:t>  </a:t>
            </a:r>
            <a:r>
              <a:rPr lang="en-GB" sz="2800" dirty="0">
                <a:solidFill>
                  <a:srgbClr val="0B1BB5"/>
                </a:solidFill>
              </a:rPr>
              <a:t>(wrong)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Works + Faith =  </a:t>
            </a:r>
            <a:r>
              <a:rPr lang="en-GB" sz="2800" b="1" dirty="0">
                <a:solidFill>
                  <a:srgbClr val="FF0000"/>
                </a:solidFill>
              </a:rPr>
              <a:t>Salvation  </a:t>
            </a:r>
            <a:r>
              <a:rPr lang="en-GB" sz="2800" dirty="0">
                <a:solidFill>
                  <a:srgbClr val="0B1BB5"/>
                </a:solidFill>
              </a:rPr>
              <a:t>(wrong)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Faith in Jesus alone =  </a:t>
            </a:r>
            <a:r>
              <a:rPr lang="en-GB" sz="2800" b="1" dirty="0">
                <a:solidFill>
                  <a:srgbClr val="FF0000"/>
                </a:solidFill>
              </a:rPr>
              <a:t>Salvation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>
                <a:solidFill>
                  <a:srgbClr val="0B1BB5"/>
                </a:solidFill>
              </a:rPr>
              <a:t>(correct)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Faith in Jesus alone =  </a:t>
            </a:r>
            <a:r>
              <a:rPr lang="en-GB" sz="2800" b="1" dirty="0">
                <a:solidFill>
                  <a:srgbClr val="FF0000"/>
                </a:solidFill>
              </a:rPr>
              <a:t>Salvation</a:t>
            </a:r>
            <a:r>
              <a:rPr lang="en-GB" sz="2800" dirty="0">
                <a:solidFill>
                  <a:srgbClr val="FF0000"/>
                </a:solidFill>
              </a:rPr>
              <a:t> = results in Good Works </a:t>
            </a:r>
            <a:r>
              <a:rPr lang="en-GB" sz="2800" dirty="0">
                <a:solidFill>
                  <a:srgbClr val="0B1BB5"/>
                </a:solidFill>
              </a:rPr>
              <a:t>(correct)</a:t>
            </a:r>
          </a:p>
          <a:p>
            <a:pPr lvl="1"/>
            <a:endParaRPr lang="en-GB" sz="100" dirty="0">
              <a:solidFill>
                <a:srgbClr val="FF0000"/>
              </a:solidFill>
            </a:endParaRPr>
          </a:p>
          <a:p>
            <a:r>
              <a:rPr lang="en-GB" sz="3200" b="1" dirty="0"/>
              <a:t>(2) </a:t>
            </a:r>
            <a:r>
              <a:rPr lang="en-GB" sz="3200" b="1" u="sng" dirty="0"/>
              <a:t>False Faith </a:t>
            </a:r>
          </a:p>
          <a:p>
            <a:pPr lvl="1"/>
            <a:r>
              <a:rPr lang="en-GB" sz="2800" b="1" dirty="0">
                <a:solidFill>
                  <a:srgbClr val="0B1BB5"/>
                </a:solidFill>
              </a:rPr>
              <a:t>(</a:t>
            </a:r>
            <a:r>
              <a:rPr lang="en-GB" sz="2800" b="1" dirty="0" err="1">
                <a:solidFill>
                  <a:srgbClr val="0B1BB5"/>
                </a:solidFill>
              </a:rPr>
              <a:t>i</a:t>
            </a:r>
            <a:r>
              <a:rPr lang="en-GB" sz="2800" b="1" dirty="0">
                <a:solidFill>
                  <a:srgbClr val="0B1BB5"/>
                </a:solidFill>
              </a:rPr>
              <a:t>)	Ineffective towards people </a:t>
            </a:r>
            <a:r>
              <a:rPr lang="en-GB" sz="2800" dirty="0">
                <a:solidFill>
                  <a:srgbClr val="0B1BB5"/>
                </a:solidFill>
              </a:rPr>
              <a:t>– It show no compassion or care to people 	(2:15-17)</a:t>
            </a:r>
          </a:p>
          <a:p>
            <a:pPr lvl="1"/>
            <a:r>
              <a:rPr lang="en-GB" sz="2800" b="1" dirty="0">
                <a:solidFill>
                  <a:srgbClr val="0B1BB5"/>
                </a:solidFill>
              </a:rPr>
              <a:t>(ii)	Ineffective towards God </a:t>
            </a:r>
            <a:r>
              <a:rPr lang="en-GB" sz="2800" dirty="0">
                <a:solidFill>
                  <a:srgbClr val="0B1BB5"/>
                </a:solidFill>
              </a:rPr>
              <a:t>– believes correct doctrine but it fails to change 	lifestyle (2:18-20) </a:t>
            </a:r>
          </a:p>
          <a:p>
            <a:pPr marL="971550" lvl="1" indent="-514350">
              <a:buAutoNum type="romanLcParenBoth"/>
            </a:pPr>
            <a:endParaRPr lang="en-GB" sz="100" dirty="0">
              <a:solidFill>
                <a:srgbClr val="FF0000"/>
              </a:solidFill>
            </a:endParaRPr>
          </a:p>
          <a:p>
            <a:pPr marL="0" lvl="1"/>
            <a:r>
              <a:rPr lang="en-GB" sz="3200" b="1" dirty="0"/>
              <a:t>(3) </a:t>
            </a:r>
            <a:r>
              <a:rPr lang="en-GB" sz="3200" b="1" u="sng" dirty="0"/>
              <a:t>Real Faith </a:t>
            </a:r>
          </a:p>
          <a:p>
            <a:pPr marL="971550" lvl="1" indent="-514350">
              <a:buAutoNum type="romanLcParenBoth"/>
            </a:pPr>
            <a:r>
              <a:rPr lang="en-GB" sz="2800" b="1" dirty="0">
                <a:solidFill>
                  <a:srgbClr val="0B1BB5"/>
                </a:solidFill>
              </a:rPr>
              <a:t>Real faith towards God </a:t>
            </a:r>
            <a:r>
              <a:rPr lang="en-GB" sz="2800" dirty="0">
                <a:solidFill>
                  <a:srgbClr val="0B1BB5"/>
                </a:solidFill>
              </a:rPr>
              <a:t>– is obedient to His will (2 v21-24) </a:t>
            </a:r>
          </a:p>
          <a:p>
            <a:pPr marL="971550" lvl="1" indent="-514350">
              <a:buAutoNum type="romanLcParenBoth"/>
            </a:pPr>
            <a:r>
              <a:rPr lang="en-GB" sz="2800" b="1" dirty="0">
                <a:solidFill>
                  <a:srgbClr val="0B1BB5"/>
                </a:solidFill>
              </a:rPr>
              <a:t>Real faith toward towards people </a:t>
            </a:r>
            <a:r>
              <a:rPr lang="en-GB" sz="2800" dirty="0">
                <a:solidFill>
                  <a:srgbClr val="0B1BB5"/>
                </a:solidFill>
              </a:rPr>
              <a:t>– show compassion and takes risks (2:25-26)</a:t>
            </a: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2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182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Young</dc:creator>
  <cp:lastModifiedBy>Juge Ram</cp:lastModifiedBy>
  <cp:revision>52</cp:revision>
  <dcterms:created xsi:type="dcterms:W3CDTF">2025-10-18T13:33:16Z</dcterms:created>
  <dcterms:modified xsi:type="dcterms:W3CDTF">2026-03-01T09:17:44Z</dcterms:modified>
</cp:coreProperties>
</file>