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604FB-DF22-4EEB-BF61-7BF8F110558C}" type="datetimeFigureOut">
              <a:rPr lang="en-GB"/>
              <a:pPr>
                <a:defRPr/>
              </a:pPr>
              <a:t>13/07/2025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3EBA9-D2D9-4F60-9342-0F85223CC8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A52F-8E49-40D5-B4D8-58A505E1F408}" type="datetimeFigureOut">
              <a:rPr lang="en-GB"/>
              <a:pPr>
                <a:defRPr/>
              </a:pPr>
              <a:t>13/07/2025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85333-7DAB-4F45-B8F7-5436D50222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A64D9-1519-4E2D-ADAA-2BF785F7505F}" type="datetimeFigureOut">
              <a:rPr lang="en-GB"/>
              <a:pPr>
                <a:defRPr/>
              </a:pPr>
              <a:t>13/07/2025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A54A9-F389-4181-9341-2541092C07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69EE7-918B-412F-A2A4-B060FA3D7941}" type="datetimeFigureOut">
              <a:rPr lang="en-GB"/>
              <a:pPr>
                <a:defRPr/>
              </a:pPr>
              <a:t>13/07/2025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FB0B-D81B-4BAA-91D3-93F5A32D9C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76A5E-B9D8-4A9C-9931-45C83CA3A2D8}" type="datetimeFigureOut">
              <a:rPr lang="en-GB"/>
              <a:pPr>
                <a:defRPr/>
              </a:pPr>
              <a:t>13/07/2025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8A4FE-6659-40CD-ACEA-7329057E20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89957-6AAF-4A97-A5D1-57A009A1D2E2}" type="datetimeFigureOut">
              <a:rPr lang="en-GB"/>
              <a:pPr>
                <a:defRPr/>
              </a:pPr>
              <a:t>13/07/2025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9136A-6AD7-4042-9D7B-EA2E3C4E4B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9387A-0213-45DD-8AA5-3124B020DE3C}" type="datetimeFigureOut">
              <a:rPr lang="en-GB"/>
              <a:pPr>
                <a:defRPr/>
              </a:pPr>
              <a:t>13/07/2025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2DC3F-7A02-4F43-98D6-D29AF75B18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2B760-3FE1-4646-82F2-4ED40053A7BB}" type="datetimeFigureOut">
              <a:rPr lang="en-GB"/>
              <a:pPr>
                <a:defRPr/>
              </a:pPr>
              <a:t>13/07/2025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4751F-937E-4C30-BD8E-1B073C1808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8FA85-C57A-4E15-B11F-48931C5C65D6}" type="datetimeFigureOut">
              <a:rPr lang="en-GB"/>
              <a:pPr>
                <a:defRPr/>
              </a:pPr>
              <a:t>13/07/2025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744D7-EDF6-4656-9C23-002DDA76D3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B2536-BC31-4E59-88A0-03BB1B4E76F8}" type="datetimeFigureOut">
              <a:rPr lang="en-GB"/>
              <a:pPr>
                <a:defRPr/>
              </a:pPr>
              <a:t>13/07/2025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975AA-54EC-47C9-97F9-9C98043782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954E9-7A1A-44FE-9700-58EE93E821BB}" type="datetimeFigureOut">
              <a:rPr lang="en-GB"/>
              <a:pPr>
                <a:defRPr/>
              </a:pPr>
              <a:t>13/07/2025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5DBCB-7F05-4534-99BA-F6FEC0794B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AADEF1-7E63-46D5-A08F-2D476A2339EC}" type="datetimeFigureOut">
              <a:rPr lang="en-GB"/>
              <a:pPr>
                <a:defRPr/>
              </a:pPr>
              <a:t>13/07/2025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5AA400-CF0F-43DD-B186-671707742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3"/>
          <p:cNvSpPr>
            <a:spLocks noChangeArrowheads="1"/>
          </p:cNvSpPr>
          <p:nvPr/>
        </p:nvSpPr>
        <p:spPr bwMode="auto">
          <a:xfrm>
            <a:off x="-80683" y="2120659"/>
            <a:ext cx="121920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en-GB" sz="6000" b="1" dirty="0">
                <a:latin typeface="Calibri" pitchFamily="34" charset="0"/>
              </a:rPr>
              <a:t>Bible reading </a:t>
            </a:r>
          </a:p>
          <a:p>
            <a:pPr marL="342900" indent="-342900" algn="ctr"/>
            <a:r>
              <a:rPr lang="en-GB" sz="4400" dirty="0">
                <a:latin typeface="Calibri" pitchFamily="34" charset="0"/>
              </a:rPr>
              <a:t>2 Samuel </a:t>
            </a:r>
            <a:r>
              <a:rPr lang="en-GB" sz="3600" dirty="0">
                <a:latin typeface="Calibri" pitchFamily="34" charset="0"/>
              </a:rPr>
              <a:t>(</a:t>
            </a:r>
            <a:r>
              <a:rPr lang="pa-IN" sz="3600" dirty="0">
                <a:latin typeface="Calibri" pitchFamily="34" charset="0"/>
              </a:rPr>
              <a:t>ਸਮੂਏਲ</a:t>
            </a:r>
            <a:r>
              <a:rPr lang="en-GB" sz="3600" dirty="0">
                <a:latin typeface="Calibri" pitchFamily="34" charset="0"/>
              </a:rPr>
              <a:t>) </a:t>
            </a:r>
            <a:r>
              <a:rPr lang="en-GB" sz="4400" dirty="0">
                <a:latin typeface="Calibri" pitchFamily="34" charset="0"/>
              </a:rPr>
              <a:t>11:1-5, </a:t>
            </a:r>
          </a:p>
          <a:p>
            <a:pPr marL="342900" indent="-342900" algn="ctr"/>
            <a:r>
              <a:rPr lang="en-GB" sz="4400" dirty="0">
                <a:latin typeface="Calibri" pitchFamily="34" charset="0"/>
              </a:rPr>
              <a:t>Psalm </a:t>
            </a:r>
            <a:r>
              <a:rPr lang="en-GB" sz="4000" dirty="0">
                <a:latin typeface="Calibri" pitchFamily="34" charset="0"/>
              </a:rPr>
              <a:t>(</a:t>
            </a:r>
            <a:r>
              <a:rPr lang="pa-IN" sz="3600" dirty="0">
                <a:latin typeface="Calibri" pitchFamily="34" charset="0"/>
              </a:rPr>
              <a:t>ਜ਼ਬੂਰ</a:t>
            </a:r>
            <a:r>
              <a:rPr lang="en-GB" sz="4000" dirty="0">
                <a:latin typeface="Calibri" pitchFamily="34" charset="0"/>
              </a:rPr>
              <a:t>)</a:t>
            </a:r>
            <a:r>
              <a:rPr lang="en-GB" sz="3200" dirty="0">
                <a:latin typeface="Calibri" pitchFamily="34" charset="0"/>
              </a:rPr>
              <a:t> </a:t>
            </a:r>
            <a:r>
              <a:rPr lang="en-GB" sz="4400" dirty="0">
                <a:latin typeface="Calibri" pitchFamily="34" charset="0"/>
              </a:rPr>
              <a:t>51:1-2</a:t>
            </a:r>
            <a:endParaRPr lang="en-GB" sz="2400" dirty="0">
              <a:latin typeface="Calibri" pitchFamily="34" charset="0"/>
            </a:endParaRPr>
          </a:p>
        </p:txBody>
      </p:sp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D22F1F8C-06F2-4750-BB6E-87FB381D3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57" y="100668"/>
            <a:ext cx="3778486" cy="76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F4A393-6C47-C8A6-FD7D-2D3C2A122E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ACBE2B57-C71D-610F-A981-48C09E749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56" y="67166"/>
            <a:ext cx="3778486" cy="76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07B3A77-57FF-2112-BD52-0F230E399DA4}"/>
              </a:ext>
            </a:extLst>
          </p:cNvPr>
          <p:cNvSpPr txBox="1"/>
          <p:nvPr/>
        </p:nvSpPr>
        <p:spPr>
          <a:xfrm>
            <a:off x="174811" y="760885"/>
            <a:ext cx="1184237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Backsliding case study – David  </a:t>
            </a:r>
          </a:p>
          <a:p>
            <a:endParaRPr lang="en-GB" sz="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C17F65-4475-9C4A-B4BA-71F2D30C4C9D}"/>
              </a:ext>
            </a:extLst>
          </p:cNvPr>
          <p:cNvSpPr txBox="1"/>
          <p:nvPr/>
        </p:nvSpPr>
        <p:spPr>
          <a:xfrm>
            <a:off x="174811" y="1412850"/>
            <a:ext cx="11912686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GB" sz="2800" b="1" dirty="0"/>
              <a:t>  </a:t>
            </a:r>
            <a:r>
              <a:rPr lang="en-GB" sz="2800" b="1" u="sng" dirty="0"/>
              <a:t>David’s mistakes</a:t>
            </a:r>
          </a:p>
          <a:p>
            <a:pPr marL="1028700" lvl="1" indent="-571500">
              <a:buAutoNum type="romanLcParenBoth"/>
            </a:pPr>
            <a:r>
              <a:rPr lang="en-GB" sz="2400" dirty="0">
                <a:solidFill>
                  <a:srgbClr val="0000FF"/>
                </a:solidFill>
              </a:rPr>
              <a:t>David did not go to battle (2 Samuel 11:1)</a:t>
            </a:r>
          </a:p>
          <a:p>
            <a:pPr marL="1028700" lvl="1" indent="-571500">
              <a:buAutoNum type="romanLcParenBoth"/>
            </a:pPr>
            <a:r>
              <a:rPr lang="en-GB" sz="2400" dirty="0">
                <a:solidFill>
                  <a:srgbClr val="0000FF"/>
                </a:solidFill>
              </a:rPr>
              <a:t>David did not flee from temptation (2 Samuel 11:2a)</a:t>
            </a:r>
          </a:p>
          <a:p>
            <a:pPr marL="1028700" lvl="1" indent="-571500">
              <a:buAutoNum type="romanLcParenBoth"/>
            </a:pPr>
            <a:r>
              <a:rPr lang="en-GB" sz="2400" dirty="0">
                <a:solidFill>
                  <a:srgbClr val="0000FF"/>
                </a:solidFill>
              </a:rPr>
              <a:t>David acted on the temptation and sinned (2 Samuel 11:3-26)</a:t>
            </a:r>
          </a:p>
          <a:p>
            <a:pPr lvl="1"/>
            <a:endParaRPr lang="en-GB" sz="1000" dirty="0"/>
          </a:p>
          <a:p>
            <a:pPr marL="342900" indent="-342900">
              <a:buAutoNum type="arabicParenBoth"/>
            </a:pPr>
            <a:r>
              <a:rPr lang="en-GB" sz="2800" b="1" dirty="0"/>
              <a:t>  </a:t>
            </a:r>
            <a:r>
              <a:rPr lang="en-GB" sz="2800" b="1" u="sng" dirty="0"/>
              <a:t>David’s chastening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FF"/>
                </a:solidFill>
              </a:rPr>
              <a:t>How did David feel in his unrepentant state (Psalm 32:3-4)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FF"/>
                </a:solidFill>
              </a:rPr>
              <a:t>How did God bring David to the point of repentance (2 Samuel 12:1-15)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500" dirty="0">
              <a:solidFill>
                <a:srgbClr val="FF0000"/>
              </a:solidFill>
            </a:endParaRPr>
          </a:p>
          <a:p>
            <a:pPr marL="0" lvl="1"/>
            <a:r>
              <a:rPr lang="en-GB" sz="2800" b="1" dirty="0"/>
              <a:t>(3)  </a:t>
            </a:r>
            <a:r>
              <a:rPr lang="en-GB" sz="2800" b="1" u="sng" dirty="0"/>
              <a:t>David’s prayer of repentance 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FF"/>
                </a:solidFill>
              </a:rPr>
              <a:t>David had sinned greatly against people, but his repentance is directed towards God (Psalm 51:4)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FF"/>
                </a:solidFill>
              </a:rPr>
              <a:t>David sees sin as sin (Psalm 51:1,2)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FF"/>
                </a:solidFill>
              </a:rPr>
              <a:t>David longs to be free and cleansed of it (Psalm 51:7-10)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FF"/>
                </a:solidFill>
              </a:rPr>
              <a:t>David’s sin had consequences </a:t>
            </a:r>
          </a:p>
        </p:txBody>
      </p:sp>
    </p:spTree>
    <p:extLst>
      <p:ext uri="{BB962C8B-B14F-4D97-AF65-F5344CB8AC3E}">
        <p14:creationId xmlns:p14="http://schemas.microsoft.com/office/powerpoint/2010/main" val="288733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Words>137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62</cp:revision>
  <dcterms:created xsi:type="dcterms:W3CDTF">2017-07-29T15:53:41Z</dcterms:created>
  <dcterms:modified xsi:type="dcterms:W3CDTF">2025-07-13T07:16:37Z</dcterms:modified>
</cp:coreProperties>
</file>